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5"/>
  </p:notesMasterIdLst>
  <p:handoutMasterIdLst>
    <p:handoutMasterId r:id="rId26"/>
  </p:handoutMasterIdLst>
  <p:sldIdLst>
    <p:sldId id="592" r:id="rId2"/>
    <p:sldId id="826" r:id="rId3"/>
    <p:sldId id="827" r:id="rId4"/>
    <p:sldId id="830" r:id="rId5"/>
    <p:sldId id="831" r:id="rId6"/>
    <p:sldId id="840" r:id="rId7"/>
    <p:sldId id="957" r:id="rId8"/>
    <p:sldId id="976" r:id="rId9"/>
    <p:sldId id="991" r:id="rId10"/>
    <p:sldId id="992" r:id="rId11"/>
    <p:sldId id="993" r:id="rId12"/>
    <p:sldId id="995" r:id="rId13"/>
    <p:sldId id="996" r:id="rId14"/>
    <p:sldId id="994" r:id="rId15"/>
    <p:sldId id="998" r:id="rId16"/>
    <p:sldId id="997" r:id="rId17"/>
    <p:sldId id="1002" r:id="rId18"/>
    <p:sldId id="1000" r:id="rId19"/>
    <p:sldId id="1001" r:id="rId20"/>
    <p:sldId id="1003" r:id="rId21"/>
    <p:sldId id="1004" r:id="rId22"/>
    <p:sldId id="1005" r:id="rId23"/>
    <p:sldId id="10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D994D-EC14-794A-A98C-6D9EDEF8BEB9}" v="64" dt="2026-01-28T18:06:12.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308"/>
    <p:restoredTop sz="94894"/>
  </p:normalViewPr>
  <p:slideViewPr>
    <p:cSldViewPr snapToGrid="0" snapToObjects="1">
      <p:cViewPr varScale="1">
        <p:scale>
          <a:sx n="76" d="100"/>
          <a:sy n="76" d="100"/>
        </p:scale>
        <p:origin x="216"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Greevy" userId="1bdd2619330ffbb7" providerId="LiveId" clId="{24D1785A-822A-5C49-8169-1917F0E467AE}"/>
    <pc:docChg chg="undo custSel addSld modSld">
      <pc:chgData name="Brian McGreevy" userId="1bdd2619330ffbb7" providerId="LiveId" clId="{24D1785A-822A-5C49-8169-1917F0E467AE}" dt="2026-01-28T18:12:16.521" v="1383" actId="255"/>
      <pc:docMkLst>
        <pc:docMk/>
      </pc:docMkLst>
      <pc:sldChg chg="modSp mod">
        <pc:chgData name="Brian McGreevy" userId="1bdd2619330ffbb7" providerId="LiveId" clId="{24D1785A-822A-5C49-8169-1917F0E467AE}" dt="2026-01-28T17:47:13.302" v="1213" actId="115"/>
        <pc:sldMkLst>
          <pc:docMk/>
          <pc:sldMk cId="1806059095" sldId="992"/>
        </pc:sldMkLst>
        <pc:spChg chg="mod">
          <ac:chgData name="Brian McGreevy" userId="1bdd2619330ffbb7" providerId="LiveId" clId="{24D1785A-822A-5C49-8169-1917F0E467AE}" dt="2026-01-28T17:47:13.302" v="1213" actId="115"/>
          <ac:spMkLst>
            <pc:docMk/>
            <pc:sldMk cId="1806059095" sldId="992"/>
            <ac:spMk id="3" creationId="{663CEE95-CC72-C3B1-BEC4-AB4FCA054017}"/>
          </ac:spMkLst>
        </pc:spChg>
      </pc:sldChg>
      <pc:sldChg chg="modSp mod">
        <pc:chgData name="Brian McGreevy" userId="1bdd2619330ffbb7" providerId="LiveId" clId="{24D1785A-822A-5C49-8169-1917F0E467AE}" dt="2026-01-28T17:48:17.144" v="1221" actId="20577"/>
        <pc:sldMkLst>
          <pc:docMk/>
          <pc:sldMk cId="1129983602" sldId="997"/>
        </pc:sldMkLst>
        <pc:spChg chg="mod">
          <ac:chgData name="Brian McGreevy" userId="1bdd2619330ffbb7" providerId="LiveId" clId="{24D1785A-822A-5C49-8169-1917F0E467AE}" dt="2026-01-28T17:48:17.144" v="1221" actId="20577"/>
          <ac:spMkLst>
            <pc:docMk/>
            <pc:sldMk cId="1129983602" sldId="997"/>
            <ac:spMk id="3" creationId="{AF6841EB-2E60-BA75-4C79-390B470059D5}"/>
          </ac:spMkLst>
        </pc:spChg>
      </pc:sldChg>
      <pc:sldChg chg="modSp mod">
        <pc:chgData name="Brian McGreevy" userId="1bdd2619330ffbb7" providerId="LiveId" clId="{24D1785A-822A-5C49-8169-1917F0E467AE}" dt="2026-01-27T22:03:31.994" v="419" actId="255"/>
        <pc:sldMkLst>
          <pc:docMk/>
          <pc:sldMk cId="990435248" sldId="1000"/>
        </pc:sldMkLst>
        <pc:spChg chg="mod">
          <ac:chgData name="Brian McGreevy" userId="1bdd2619330ffbb7" providerId="LiveId" clId="{24D1785A-822A-5C49-8169-1917F0E467AE}" dt="2026-01-27T22:03:31.994" v="419" actId="255"/>
          <ac:spMkLst>
            <pc:docMk/>
            <pc:sldMk cId="990435248" sldId="1000"/>
            <ac:spMk id="3" creationId="{2E41CC7B-2998-DAD3-1B1C-0017C60707E1}"/>
          </ac:spMkLst>
        </pc:spChg>
      </pc:sldChg>
      <pc:sldChg chg="addSp delSp modSp mod">
        <pc:chgData name="Brian McGreevy" userId="1bdd2619330ffbb7" providerId="LiveId" clId="{24D1785A-822A-5C49-8169-1917F0E467AE}" dt="2026-01-27T22:14:52.293" v="577" actId="255"/>
        <pc:sldMkLst>
          <pc:docMk/>
          <pc:sldMk cId="1052512579" sldId="1001"/>
        </pc:sldMkLst>
        <pc:spChg chg="add del mod">
          <ac:chgData name="Brian McGreevy" userId="1bdd2619330ffbb7" providerId="LiveId" clId="{24D1785A-822A-5C49-8169-1917F0E467AE}" dt="2026-01-27T22:14:52.293" v="577" actId="255"/>
          <ac:spMkLst>
            <pc:docMk/>
            <pc:sldMk cId="1052512579" sldId="1001"/>
            <ac:spMk id="3" creationId="{3A36B43B-19F4-F339-649D-B7ED13D77D1C}"/>
          </ac:spMkLst>
        </pc:spChg>
        <pc:spChg chg="add del mod">
          <ac:chgData name="Brian McGreevy" userId="1bdd2619330ffbb7" providerId="LiveId" clId="{24D1785A-822A-5C49-8169-1917F0E467AE}" dt="2026-01-27T22:05:15.333" v="437" actId="478"/>
          <ac:spMkLst>
            <pc:docMk/>
            <pc:sldMk cId="1052512579" sldId="1001"/>
            <ac:spMk id="5" creationId="{B0AEDF59-4EED-3EF3-E85F-3DACDA8B407C}"/>
          </ac:spMkLst>
        </pc:spChg>
      </pc:sldChg>
      <pc:sldChg chg="modSp add mod">
        <pc:chgData name="Brian McGreevy" userId="1bdd2619330ffbb7" providerId="LiveId" clId="{24D1785A-822A-5C49-8169-1917F0E467AE}" dt="2026-01-28T17:48:38.706" v="1222" actId="20577"/>
        <pc:sldMkLst>
          <pc:docMk/>
          <pc:sldMk cId="1862837873" sldId="1002"/>
        </pc:sldMkLst>
        <pc:spChg chg="mod">
          <ac:chgData name="Brian McGreevy" userId="1bdd2619330ffbb7" providerId="LiveId" clId="{24D1785A-822A-5C49-8169-1917F0E467AE}" dt="2026-01-28T17:48:38.706" v="1222" actId="20577"/>
          <ac:spMkLst>
            <pc:docMk/>
            <pc:sldMk cId="1862837873" sldId="1002"/>
            <ac:spMk id="3" creationId="{034C869F-65C3-157C-70EF-07B62FA12653}"/>
          </ac:spMkLst>
        </pc:spChg>
      </pc:sldChg>
      <pc:sldChg chg="addSp delSp modSp add mod">
        <pc:chgData name="Brian McGreevy" userId="1bdd2619330ffbb7" providerId="LiveId" clId="{24D1785A-822A-5C49-8169-1917F0E467AE}" dt="2026-01-28T17:50:05.198" v="1243" actId="20577"/>
        <pc:sldMkLst>
          <pc:docMk/>
          <pc:sldMk cId="3632818750" sldId="1003"/>
        </pc:sldMkLst>
        <pc:spChg chg="mod">
          <ac:chgData name="Brian McGreevy" userId="1bdd2619330ffbb7" providerId="LiveId" clId="{24D1785A-822A-5C49-8169-1917F0E467AE}" dt="2026-01-28T17:24:48.244" v="591" actId="14100"/>
          <ac:spMkLst>
            <pc:docMk/>
            <pc:sldMk cId="3632818750" sldId="1003"/>
            <ac:spMk id="2" creationId="{33109B57-34CC-B7A4-25FE-D86898FFE5C5}"/>
          </ac:spMkLst>
        </pc:spChg>
        <pc:spChg chg="add del mod">
          <ac:chgData name="Brian McGreevy" userId="1bdd2619330ffbb7" providerId="LiveId" clId="{24D1785A-822A-5C49-8169-1917F0E467AE}" dt="2026-01-28T17:50:05.198" v="1243" actId="20577"/>
          <ac:spMkLst>
            <pc:docMk/>
            <pc:sldMk cId="3632818750" sldId="1003"/>
            <ac:spMk id="3" creationId="{116F0102-FA51-E988-B8AF-C4B14DEE2A61}"/>
          </ac:spMkLst>
        </pc:spChg>
        <pc:spChg chg="add del">
          <ac:chgData name="Brian McGreevy" userId="1bdd2619330ffbb7" providerId="LiveId" clId="{24D1785A-822A-5C49-8169-1917F0E467AE}" dt="2026-01-28T17:24:50.667" v="593" actId="478"/>
          <ac:spMkLst>
            <pc:docMk/>
            <pc:sldMk cId="3632818750" sldId="1003"/>
            <ac:spMk id="4" creationId="{41A4D184-7066-0C2E-9027-E33898E2C8FB}"/>
          </ac:spMkLst>
        </pc:spChg>
        <pc:spChg chg="add mod">
          <ac:chgData name="Brian McGreevy" userId="1bdd2619330ffbb7" providerId="LiveId" clId="{24D1785A-822A-5C49-8169-1917F0E467AE}" dt="2026-01-28T17:24:34.079" v="580" actId="478"/>
          <ac:spMkLst>
            <pc:docMk/>
            <pc:sldMk cId="3632818750" sldId="1003"/>
            <ac:spMk id="5" creationId="{34775824-7D5B-F982-BF0F-67DA5E5FB76C}"/>
          </ac:spMkLst>
        </pc:spChg>
        <pc:spChg chg="mod">
          <ac:chgData name="Brian McGreevy" userId="1bdd2619330ffbb7" providerId="LiveId" clId="{24D1785A-822A-5C49-8169-1917F0E467AE}" dt="2026-01-28T17:24:49.882" v="592" actId="1076"/>
          <ac:spMkLst>
            <pc:docMk/>
            <pc:sldMk cId="3632818750" sldId="1003"/>
            <ac:spMk id="6" creationId="{A691F700-3C70-87C7-DBEB-6C5A381850FA}"/>
          </ac:spMkLst>
        </pc:spChg>
        <pc:picChg chg="add del">
          <ac:chgData name="Brian McGreevy" userId="1bdd2619330ffbb7" providerId="LiveId" clId="{24D1785A-822A-5C49-8169-1917F0E467AE}" dt="2026-01-28T17:24:50.667" v="593" actId="478"/>
          <ac:picMkLst>
            <pc:docMk/>
            <pc:sldMk cId="3632818750" sldId="1003"/>
            <ac:picMk id="1026" creationId="{C985628E-298D-2D0B-2095-AEDC9CE1F7A1}"/>
          </ac:picMkLst>
        </pc:picChg>
      </pc:sldChg>
      <pc:sldChg chg="modSp add mod">
        <pc:chgData name="Brian McGreevy" userId="1bdd2619330ffbb7" providerId="LiveId" clId="{24D1785A-822A-5C49-8169-1917F0E467AE}" dt="2026-01-28T17:32:11.500" v="714" actId="20577"/>
        <pc:sldMkLst>
          <pc:docMk/>
          <pc:sldMk cId="3863989136" sldId="1004"/>
        </pc:sldMkLst>
        <pc:spChg chg="mod">
          <ac:chgData name="Brian McGreevy" userId="1bdd2619330ffbb7" providerId="LiveId" clId="{24D1785A-822A-5C49-8169-1917F0E467AE}" dt="2026-01-28T17:32:11.500" v="714" actId="20577"/>
          <ac:spMkLst>
            <pc:docMk/>
            <pc:sldMk cId="3863989136" sldId="1004"/>
            <ac:spMk id="3" creationId="{71270FC6-162B-977C-C22C-466C5BD2B985}"/>
          </ac:spMkLst>
        </pc:spChg>
      </pc:sldChg>
      <pc:sldChg chg="modSp add mod">
        <pc:chgData name="Brian McGreevy" userId="1bdd2619330ffbb7" providerId="LiveId" clId="{24D1785A-822A-5C49-8169-1917F0E467AE}" dt="2026-01-28T17:51:06.152" v="1282" actId="20577"/>
        <pc:sldMkLst>
          <pc:docMk/>
          <pc:sldMk cId="4047671968" sldId="1005"/>
        </pc:sldMkLst>
        <pc:spChg chg="mod">
          <ac:chgData name="Brian McGreevy" userId="1bdd2619330ffbb7" providerId="LiveId" clId="{24D1785A-822A-5C49-8169-1917F0E467AE}" dt="2026-01-28T17:51:06.152" v="1282" actId="20577"/>
          <ac:spMkLst>
            <pc:docMk/>
            <pc:sldMk cId="4047671968" sldId="1005"/>
            <ac:spMk id="3" creationId="{0CBDF8EC-0F13-FD41-B3EB-592F10024BEE}"/>
          </ac:spMkLst>
        </pc:spChg>
      </pc:sldChg>
      <pc:sldChg chg="addSp delSp modSp add mod">
        <pc:chgData name="Brian McGreevy" userId="1bdd2619330ffbb7" providerId="LiveId" clId="{24D1785A-822A-5C49-8169-1917F0E467AE}" dt="2026-01-28T18:12:16.521" v="1383" actId="255"/>
        <pc:sldMkLst>
          <pc:docMk/>
          <pc:sldMk cId="2879578496" sldId="1006"/>
        </pc:sldMkLst>
        <pc:spChg chg="mod">
          <ac:chgData name="Brian McGreevy" userId="1bdd2619330ffbb7" providerId="LiveId" clId="{24D1785A-822A-5C49-8169-1917F0E467AE}" dt="2026-01-28T18:12:16.521" v="1383" actId="255"/>
          <ac:spMkLst>
            <pc:docMk/>
            <pc:sldMk cId="2879578496" sldId="1006"/>
            <ac:spMk id="3" creationId="{8E4B16E1-2505-DDB1-2AEC-1FBBC9785DB0}"/>
          </ac:spMkLst>
        </pc:spChg>
        <pc:picChg chg="add mod">
          <ac:chgData name="Brian McGreevy" userId="1bdd2619330ffbb7" providerId="LiveId" clId="{24D1785A-822A-5C49-8169-1917F0E467AE}" dt="2026-01-28T18:06:33.682" v="1327" actId="14100"/>
          <ac:picMkLst>
            <pc:docMk/>
            <pc:sldMk cId="2879578496" sldId="1006"/>
            <ac:picMk id="5" creationId="{87C193DE-8573-64A6-2B08-B6BE7C6644D8}"/>
          </ac:picMkLst>
        </pc:picChg>
        <pc:picChg chg="del">
          <ac:chgData name="Brian McGreevy" userId="1bdd2619330ffbb7" providerId="LiveId" clId="{24D1785A-822A-5C49-8169-1917F0E467AE}" dt="2026-01-28T17:55:55.258" v="1302" actId="478"/>
          <ac:picMkLst>
            <pc:docMk/>
            <pc:sldMk cId="2879578496" sldId="1006"/>
            <ac:picMk id="7" creationId="{B84B4D07-A58E-A26B-B74C-D7D4F983741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1/28/26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20</a:t>
            </a:fld>
            <a:endParaRPr lang="en-US"/>
          </a:p>
        </p:txBody>
      </p:sp>
    </p:spTree>
    <p:extLst>
      <p:ext uri="{BB962C8B-B14F-4D97-AF65-F5344CB8AC3E}">
        <p14:creationId xmlns:p14="http://schemas.microsoft.com/office/powerpoint/2010/main" val="370778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AD087-7D7E-ED60-2AAC-F942025A8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1088D-A9DC-21B0-DCA0-5115E3DAA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E5A19-ED4C-B7F2-E0DF-257B69AAFA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789C88-6294-9E55-E7F8-A3A5F80252AA}"/>
              </a:ext>
            </a:extLst>
          </p:cNvPr>
          <p:cNvSpPr>
            <a:spLocks noGrp="1"/>
          </p:cNvSpPr>
          <p:nvPr>
            <p:ph type="sldNum" sz="quarter" idx="5"/>
          </p:nvPr>
        </p:nvSpPr>
        <p:spPr/>
        <p:txBody>
          <a:bodyPr/>
          <a:lstStyle/>
          <a:p>
            <a:fld id="{5608B258-2DA5-0842-966B-786566679582}" type="slidenum">
              <a:rPr lang="en-US" smtClean="0"/>
              <a:t>21</a:t>
            </a:fld>
            <a:endParaRPr lang="en-US"/>
          </a:p>
        </p:txBody>
      </p:sp>
    </p:spTree>
    <p:extLst>
      <p:ext uri="{BB962C8B-B14F-4D97-AF65-F5344CB8AC3E}">
        <p14:creationId xmlns:p14="http://schemas.microsoft.com/office/powerpoint/2010/main" val="77847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AF6A2-C380-4F23-39D4-C5315CE02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5726B-9CBA-7E29-4392-5B7D7E0E6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1678F-62A6-455B-36AA-458ACA849A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8F7F63-4AC1-D2AF-A92A-507BBDBD75C8}"/>
              </a:ext>
            </a:extLst>
          </p:cNvPr>
          <p:cNvSpPr>
            <a:spLocks noGrp="1"/>
          </p:cNvSpPr>
          <p:nvPr>
            <p:ph type="sldNum" sz="quarter" idx="5"/>
          </p:nvPr>
        </p:nvSpPr>
        <p:spPr/>
        <p:txBody>
          <a:bodyPr/>
          <a:lstStyle/>
          <a:p>
            <a:fld id="{5608B258-2DA5-0842-966B-786566679582}" type="slidenum">
              <a:rPr lang="en-US" smtClean="0"/>
              <a:t>22</a:t>
            </a:fld>
            <a:endParaRPr lang="en-US"/>
          </a:p>
        </p:txBody>
      </p:sp>
    </p:spTree>
    <p:extLst>
      <p:ext uri="{BB962C8B-B14F-4D97-AF65-F5344CB8AC3E}">
        <p14:creationId xmlns:p14="http://schemas.microsoft.com/office/powerpoint/2010/main" val="112167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75A41-BA84-C811-E4D1-CB32CD03D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4AD79-1B1E-76FA-E857-758AC0457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CBF9B-D970-9704-141B-61A1D7DE6F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578B79-1D70-1A41-8282-83E834F2AE9F}"/>
              </a:ext>
            </a:extLst>
          </p:cNvPr>
          <p:cNvSpPr>
            <a:spLocks noGrp="1"/>
          </p:cNvSpPr>
          <p:nvPr>
            <p:ph type="sldNum" sz="quarter" idx="5"/>
          </p:nvPr>
        </p:nvSpPr>
        <p:spPr/>
        <p:txBody>
          <a:bodyPr/>
          <a:lstStyle/>
          <a:p>
            <a:fld id="{5608B258-2DA5-0842-966B-786566679582}" type="slidenum">
              <a:rPr lang="en-US" smtClean="0"/>
              <a:t>23</a:t>
            </a:fld>
            <a:endParaRPr lang="en-US"/>
          </a:p>
        </p:txBody>
      </p:sp>
    </p:spTree>
    <p:extLst>
      <p:ext uri="{BB962C8B-B14F-4D97-AF65-F5344CB8AC3E}">
        <p14:creationId xmlns:p14="http://schemas.microsoft.com/office/powerpoint/2010/main" val="4229523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1/28/26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78C0676-0F90-EE80-0C3B-AC67B9C33D4E}"/>
              </a:ext>
            </a:extLst>
          </p:cNvPr>
          <p:cNvPicPr>
            <a:picLocks noChangeAspect="1"/>
          </p:cNvPicPr>
          <p:nvPr/>
        </p:nvPicPr>
        <p:blipFill>
          <a:blip r:embed="rId4"/>
          <a:stretch>
            <a:fillRect/>
          </a:stretch>
        </p:blipFill>
        <p:spPr>
          <a:xfrm>
            <a:off x="5486400" y="3657600"/>
            <a:ext cx="6367392" cy="1207008"/>
          </a:xfrm>
          <a:prstGeom prst="rect">
            <a:avLst/>
          </a:prstGeom>
        </p:spPr>
      </p:pic>
      <p:sp>
        <p:nvSpPr>
          <p:cNvPr id="9" name="TextBox 8">
            <a:extLst>
              <a:ext uri="{FF2B5EF4-FFF2-40B4-BE49-F238E27FC236}">
                <a16:creationId xmlns:a16="http://schemas.microsoft.com/office/drawing/2014/main" id="{D9D1ED37-6380-8D18-AEE0-9E175A5207FC}"/>
              </a:ext>
            </a:extLst>
          </p:cNvPr>
          <p:cNvSpPr txBox="1"/>
          <p:nvPr/>
        </p:nvSpPr>
        <p:spPr>
          <a:xfrm>
            <a:off x="5810865" y="3657598"/>
            <a:ext cx="5397909" cy="830997"/>
          </a:xfrm>
          <a:prstGeom prst="rect">
            <a:avLst/>
          </a:prstGeom>
          <a:noFill/>
        </p:spPr>
        <p:txBody>
          <a:bodyPr wrap="square" rtlCol="0">
            <a:spAutoFit/>
          </a:bodyPr>
          <a:lstStyle/>
          <a:p>
            <a:pPr algn="ctr"/>
            <a:endParaRPr lang="en-US" sz="2400" dirty="0">
              <a:solidFill>
                <a:schemeClr val="bg1"/>
              </a:solidFill>
              <a:latin typeface="Goudy Old Style" panose="02020502050305020303" pitchFamily="18" charset="77"/>
            </a:endParaRPr>
          </a:p>
          <a:p>
            <a:pPr algn="ctr"/>
            <a:r>
              <a:rPr lang="en-US" sz="2400" dirty="0">
                <a:solidFill>
                  <a:schemeClr val="bg1"/>
                </a:solidFill>
                <a:latin typeface="Goudy Old Style" panose="02020502050305020303" pitchFamily="18" charset="77"/>
              </a:rPr>
              <a:t>September 24, 2025</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89DF20D-530F-EB82-C5AA-740792C06824}"/>
              </a:ext>
            </a:extLst>
          </p:cNvPr>
          <p:cNvPicPr>
            <a:picLocks noChangeAspect="1"/>
          </p:cNvPicPr>
          <p:nvPr/>
        </p:nvPicPr>
        <p:blipFill>
          <a:blip r:embed="rId4"/>
          <a:stretch>
            <a:fillRect/>
          </a:stretch>
        </p:blipFill>
        <p:spPr>
          <a:xfrm>
            <a:off x="5486400" y="3794200"/>
            <a:ext cx="6008914" cy="1207008"/>
          </a:xfrm>
          <a:prstGeom prst="rect">
            <a:avLst/>
          </a:prstGeom>
        </p:spPr>
      </p:pic>
      <p:sp>
        <p:nvSpPr>
          <p:cNvPr id="11" name="TextBox 10">
            <a:extLst>
              <a:ext uri="{FF2B5EF4-FFF2-40B4-BE49-F238E27FC236}">
                <a16:creationId xmlns:a16="http://schemas.microsoft.com/office/drawing/2014/main" id="{3B3AE52A-4C9C-310A-C909-563BD40562AE}"/>
              </a:ext>
            </a:extLst>
          </p:cNvPr>
          <p:cNvSpPr txBox="1"/>
          <p:nvPr/>
        </p:nvSpPr>
        <p:spPr>
          <a:xfrm>
            <a:off x="5810864" y="3937518"/>
            <a:ext cx="5397909" cy="461665"/>
          </a:xfrm>
          <a:prstGeom prst="rect">
            <a:avLst/>
          </a:prstGeom>
          <a:noFill/>
        </p:spPr>
        <p:txBody>
          <a:bodyPr wrap="square" rtlCol="0">
            <a:spAutoFit/>
          </a:bodyPr>
          <a:lstStyle/>
          <a:p>
            <a:pPr algn="ctr"/>
            <a:r>
              <a:rPr lang="en-US" sz="2400" b="1" dirty="0">
                <a:solidFill>
                  <a:schemeClr val="bg1"/>
                </a:solidFill>
                <a:latin typeface="Goudy Old Style" panose="02020502050305020303" pitchFamily="18" charset="77"/>
              </a:rPr>
              <a:t>October 1, 2025</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03B9E177-31CB-414A-C9A8-7740BA5F2F79}"/>
              </a:ext>
            </a:extLst>
          </p:cNvPr>
          <p:cNvPicPr>
            <a:picLocks noChangeAspect="1"/>
          </p:cNvPicPr>
          <p:nvPr/>
        </p:nvPicPr>
        <p:blipFill>
          <a:blip r:embed="rId4"/>
          <a:stretch>
            <a:fillRect/>
          </a:stretch>
        </p:blipFill>
        <p:spPr>
          <a:xfrm>
            <a:off x="5665304" y="3657598"/>
            <a:ext cx="5676758" cy="1343610"/>
          </a:xfrm>
          <a:prstGeom prst="rect">
            <a:avLst/>
          </a:prstGeom>
        </p:spPr>
      </p:pic>
      <p:sp>
        <p:nvSpPr>
          <p:cNvPr id="13" name="TextBox 12">
            <a:extLst>
              <a:ext uri="{FF2B5EF4-FFF2-40B4-BE49-F238E27FC236}">
                <a16:creationId xmlns:a16="http://schemas.microsoft.com/office/drawing/2014/main" id="{22F7F770-369C-EFB9-595F-ECD5D9C2FE58}"/>
              </a:ext>
            </a:extLst>
          </p:cNvPr>
          <p:cNvSpPr txBox="1"/>
          <p:nvPr/>
        </p:nvSpPr>
        <p:spPr>
          <a:xfrm>
            <a:off x="6095999" y="3937518"/>
            <a:ext cx="4817166" cy="584775"/>
          </a:xfrm>
          <a:prstGeom prst="rect">
            <a:avLst/>
          </a:prstGeom>
          <a:noFill/>
        </p:spPr>
        <p:txBody>
          <a:bodyPr wrap="square" rtlCol="0">
            <a:spAutoFit/>
          </a:bodyPr>
          <a:lstStyle/>
          <a:p>
            <a:pPr algn="ctr"/>
            <a:r>
              <a:rPr lang="en-US" sz="3200" dirty="0">
                <a:solidFill>
                  <a:schemeClr val="bg1"/>
                </a:solidFill>
                <a:latin typeface="Goudy Old Style" panose="02020502050305020303" pitchFamily="18" charset="77"/>
              </a:rPr>
              <a:t>October 8, 2025</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9ABEA7A3-3E13-F25E-7989-863F6C33035A}"/>
              </a:ext>
            </a:extLst>
          </p:cNvPr>
          <p:cNvPicPr>
            <a:picLocks noChangeAspect="1"/>
          </p:cNvPicPr>
          <p:nvPr/>
        </p:nvPicPr>
        <p:blipFill>
          <a:blip r:embed="rId4"/>
          <a:stretch>
            <a:fillRect/>
          </a:stretch>
        </p:blipFill>
        <p:spPr>
          <a:xfrm>
            <a:off x="5810864" y="3657598"/>
            <a:ext cx="5531198" cy="1207010"/>
          </a:xfrm>
          <a:prstGeom prst="rect">
            <a:avLst/>
          </a:prstGeom>
        </p:spPr>
      </p:pic>
      <p:sp>
        <p:nvSpPr>
          <p:cNvPr id="15" name="TextBox 14">
            <a:extLst>
              <a:ext uri="{FF2B5EF4-FFF2-40B4-BE49-F238E27FC236}">
                <a16:creationId xmlns:a16="http://schemas.microsoft.com/office/drawing/2014/main" id="{737D6EB0-53E3-E27E-CFEE-A1B6C8D42CC6}"/>
              </a:ext>
            </a:extLst>
          </p:cNvPr>
          <p:cNvSpPr txBox="1"/>
          <p:nvPr/>
        </p:nvSpPr>
        <p:spPr>
          <a:xfrm>
            <a:off x="6095999" y="3937518"/>
            <a:ext cx="4817166"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October 15, 2025</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BEB4E7A6-1ECC-3455-1F85-D7B42F26C95B}"/>
              </a:ext>
            </a:extLst>
          </p:cNvPr>
          <p:cNvPicPr>
            <a:picLocks noChangeAspect="1"/>
          </p:cNvPicPr>
          <p:nvPr/>
        </p:nvPicPr>
        <p:blipFill>
          <a:blip r:embed="rId4"/>
          <a:stretch>
            <a:fillRect/>
          </a:stretch>
        </p:blipFill>
        <p:spPr>
          <a:xfrm>
            <a:off x="5677575" y="3937518"/>
            <a:ext cx="5515671" cy="1060704"/>
          </a:xfrm>
          <a:prstGeom prst="rect">
            <a:avLst/>
          </a:prstGeom>
        </p:spPr>
      </p:pic>
      <p:sp>
        <p:nvSpPr>
          <p:cNvPr id="17" name="TextBox 16">
            <a:extLst>
              <a:ext uri="{FF2B5EF4-FFF2-40B4-BE49-F238E27FC236}">
                <a16:creationId xmlns:a16="http://schemas.microsoft.com/office/drawing/2014/main" id="{51BABBBE-29DC-C812-1B08-38E6058F56C3}"/>
              </a:ext>
            </a:extLst>
          </p:cNvPr>
          <p:cNvSpPr txBox="1"/>
          <p:nvPr/>
        </p:nvSpPr>
        <p:spPr>
          <a:xfrm>
            <a:off x="7045911" y="3976806"/>
            <a:ext cx="2697662" cy="523220"/>
          </a:xfrm>
          <a:prstGeom prst="rect">
            <a:avLst/>
          </a:prstGeom>
          <a:noFill/>
        </p:spPr>
        <p:txBody>
          <a:bodyPr wrap="none" rtlCol="0">
            <a:spAutoFit/>
          </a:bodyPr>
          <a:lstStyle/>
          <a:p>
            <a:r>
              <a:rPr lang="en-US" sz="2800" dirty="0">
                <a:solidFill>
                  <a:schemeClr val="bg1"/>
                </a:solidFill>
                <a:latin typeface="Goudy Old Style" panose="02020502050305020303" pitchFamily="18" charset="77"/>
              </a:rPr>
              <a:t>October 22, 2025</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836321E9-AD98-12BF-0079-189C39B3B7B0}"/>
              </a:ext>
            </a:extLst>
          </p:cNvPr>
          <p:cNvPicPr>
            <a:picLocks noChangeAspect="1"/>
          </p:cNvPicPr>
          <p:nvPr/>
        </p:nvPicPr>
        <p:blipFill>
          <a:blip r:embed="rId4"/>
          <a:stretch>
            <a:fillRect/>
          </a:stretch>
        </p:blipFill>
        <p:spPr>
          <a:xfrm>
            <a:off x="5810864" y="3771338"/>
            <a:ext cx="5684450" cy="1226883"/>
          </a:xfrm>
          <a:prstGeom prst="rect">
            <a:avLst/>
          </a:prstGeom>
        </p:spPr>
      </p:pic>
      <p:sp>
        <p:nvSpPr>
          <p:cNvPr id="19" name="TextBox 18">
            <a:extLst>
              <a:ext uri="{FF2B5EF4-FFF2-40B4-BE49-F238E27FC236}">
                <a16:creationId xmlns:a16="http://schemas.microsoft.com/office/drawing/2014/main" id="{46FA9109-7112-C968-C23F-39C731108927}"/>
              </a:ext>
            </a:extLst>
          </p:cNvPr>
          <p:cNvSpPr txBox="1"/>
          <p:nvPr/>
        </p:nvSpPr>
        <p:spPr>
          <a:xfrm>
            <a:off x="6095999" y="3976806"/>
            <a:ext cx="4817166" cy="523220"/>
          </a:xfrm>
          <a:prstGeom prst="rect">
            <a:avLst/>
          </a:prstGeom>
          <a:noFill/>
        </p:spPr>
        <p:txBody>
          <a:bodyPr wrap="square" rtlCol="0">
            <a:spAutoFit/>
          </a:bodyPr>
          <a:lstStyle/>
          <a:p>
            <a:pPr algn="ctr"/>
            <a:r>
              <a:rPr lang="en-US" sz="2800" b="1" dirty="0">
                <a:solidFill>
                  <a:schemeClr val="bg1"/>
                </a:solidFill>
                <a:latin typeface="Goudy Old Style" panose="02020502050305020303" pitchFamily="18" charset="77"/>
              </a:rPr>
              <a:t>October 29, 2025</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ADCAF589-1086-4134-15A0-4AC083CFCD54}"/>
              </a:ext>
            </a:extLst>
          </p:cNvPr>
          <p:cNvPicPr>
            <a:picLocks noChangeAspect="1"/>
          </p:cNvPicPr>
          <p:nvPr/>
        </p:nvPicPr>
        <p:blipFill>
          <a:blip r:embed="rId4"/>
          <a:stretch>
            <a:fillRect/>
          </a:stretch>
        </p:blipFill>
        <p:spPr>
          <a:xfrm>
            <a:off x="5677574" y="3657598"/>
            <a:ext cx="5817739" cy="1363484"/>
          </a:xfrm>
          <a:prstGeom prst="rect">
            <a:avLst/>
          </a:prstGeom>
        </p:spPr>
      </p:pic>
      <p:sp>
        <p:nvSpPr>
          <p:cNvPr id="21" name="TextBox 20">
            <a:extLst>
              <a:ext uri="{FF2B5EF4-FFF2-40B4-BE49-F238E27FC236}">
                <a16:creationId xmlns:a16="http://schemas.microsoft.com/office/drawing/2014/main" id="{18F8DBB1-768F-C483-A653-CA82EC6BEB8C}"/>
              </a:ext>
            </a:extLst>
          </p:cNvPr>
          <p:cNvSpPr txBox="1"/>
          <p:nvPr/>
        </p:nvSpPr>
        <p:spPr>
          <a:xfrm>
            <a:off x="6095998" y="3937518"/>
            <a:ext cx="4817165"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November 5, 2025</a:t>
            </a:r>
          </a:p>
        </p:txBody>
      </p:sp>
      <p:pic>
        <p:nvPicPr>
          <p:cNvPr id="22" name="Picture 21" descr="A black background with a black square&#10;&#10;AI-generated content may be incorrect.">
            <a:extLst>
              <a:ext uri="{FF2B5EF4-FFF2-40B4-BE49-F238E27FC236}">
                <a16:creationId xmlns:a16="http://schemas.microsoft.com/office/drawing/2014/main" id="{149CCFC1-3226-B40D-D3C9-ED1AA72B3D44}"/>
              </a:ext>
            </a:extLst>
          </p:cNvPr>
          <p:cNvPicPr>
            <a:picLocks noChangeAspect="1"/>
          </p:cNvPicPr>
          <p:nvPr/>
        </p:nvPicPr>
        <p:blipFill>
          <a:blip r:embed="rId4"/>
          <a:stretch>
            <a:fillRect/>
          </a:stretch>
        </p:blipFill>
        <p:spPr>
          <a:xfrm>
            <a:off x="5795336" y="3429000"/>
            <a:ext cx="5397910" cy="1435608"/>
          </a:xfrm>
          <a:prstGeom prst="rect">
            <a:avLst/>
          </a:prstGeom>
        </p:spPr>
      </p:pic>
      <p:sp>
        <p:nvSpPr>
          <p:cNvPr id="23" name="TextBox 22">
            <a:extLst>
              <a:ext uri="{FF2B5EF4-FFF2-40B4-BE49-F238E27FC236}">
                <a16:creationId xmlns:a16="http://schemas.microsoft.com/office/drawing/2014/main" id="{86EBFABD-A109-9B42-A888-D9559439691A}"/>
              </a:ext>
            </a:extLst>
          </p:cNvPr>
          <p:cNvSpPr txBox="1"/>
          <p:nvPr/>
        </p:nvSpPr>
        <p:spPr>
          <a:xfrm>
            <a:off x="5625900" y="3657598"/>
            <a:ext cx="5515671"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November 19, 2025</a:t>
            </a:r>
          </a:p>
        </p:txBody>
      </p:sp>
      <p:pic>
        <p:nvPicPr>
          <p:cNvPr id="24" name="Picture 23" descr="A black background with a black square&#10;&#10;AI-generated content may be incorrect.">
            <a:extLst>
              <a:ext uri="{FF2B5EF4-FFF2-40B4-BE49-F238E27FC236}">
                <a16:creationId xmlns:a16="http://schemas.microsoft.com/office/drawing/2014/main" id="{3539E62C-54A6-52DE-E9E4-D9385FADCBBA}"/>
              </a:ext>
            </a:extLst>
          </p:cNvPr>
          <p:cNvPicPr>
            <a:picLocks noChangeAspect="1"/>
          </p:cNvPicPr>
          <p:nvPr/>
        </p:nvPicPr>
        <p:blipFill>
          <a:blip r:embed="rId4"/>
          <a:stretch>
            <a:fillRect/>
          </a:stretch>
        </p:blipFill>
        <p:spPr>
          <a:xfrm>
            <a:off x="5657612" y="3748476"/>
            <a:ext cx="5684450" cy="1116131"/>
          </a:xfrm>
          <a:prstGeom prst="rect">
            <a:avLst/>
          </a:prstGeom>
        </p:spPr>
      </p:pic>
      <p:sp>
        <p:nvSpPr>
          <p:cNvPr id="25" name="TextBox 24">
            <a:extLst>
              <a:ext uri="{FF2B5EF4-FFF2-40B4-BE49-F238E27FC236}">
                <a16:creationId xmlns:a16="http://schemas.microsoft.com/office/drawing/2014/main" id="{81ED3594-E313-61C9-6D6A-EB8C688A10FF}"/>
              </a:ext>
            </a:extLst>
          </p:cNvPr>
          <p:cNvSpPr txBox="1"/>
          <p:nvPr/>
        </p:nvSpPr>
        <p:spPr>
          <a:xfrm>
            <a:off x="6095997" y="3937518"/>
            <a:ext cx="4824857" cy="523220"/>
          </a:xfrm>
          <a:prstGeom prst="rect">
            <a:avLst/>
          </a:prstGeom>
          <a:noFill/>
        </p:spPr>
        <p:txBody>
          <a:bodyPr wrap="square" rtlCol="0">
            <a:spAutoFit/>
          </a:bodyPr>
          <a:lstStyle/>
          <a:p>
            <a:pPr algn="ctr"/>
            <a:r>
              <a:rPr lang="en-US" sz="2800" b="1" dirty="0">
                <a:solidFill>
                  <a:schemeClr val="bg1"/>
                </a:solidFill>
                <a:latin typeface="Goudy Old Style" panose="02020502050305020303" pitchFamily="18" charset="77"/>
              </a:rPr>
              <a:t>December 3, 2025</a:t>
            </a:r>
          </a:p>
        </p:txBody>
      </p:sp>
      <p:pic>
        <p:nvPicPr>
          <p:cNvPr id="26" name="Picture 25" descr="A black background with a black square&#10;&#10;AI-generated content may be incorrect.">
            <a:extLst>
              <a:ext uri="{FF2B5EF4-FFF2-40B4-BE49-F238E27FC236}">
                <a16:creationId xmlns:a16="http://schemas.microsoft.com/office/drawing/2014/main" id="{5A75DE33-3AA1-542F-FD6A-E6478910E076}"/>
              </a:ext>
            </a:extLst>
          </p:cNvPr>
          <p:cNvPicPr>
            <a:picLocks noChangeAspect="1"/>
          </p:cNvPicPr>
          <p:nvPr/>
        </p:nvPicPr>
        <p:blipFill>
          <a:blip r:embed="rId4"/>
          <a:stretch>
            <a:fillRect/>
          </a:stretch>
        </p:blipFill>
        <p:spPr>
          <a:xfrm>
            <a:off x="5779807" y="3657598"/>
            <a:ext cx="5531197" cy="1229870"/>
          </a:xfrm>
          <a:prstGeom prst="rect">
            <a:avLst/>
          </a:prstGeom>
        </p:spPr>
      </p:pic>
      <p:sp>
        <p:nvSpPr>
          <p:cNvPr id="27" name="TextBox 26">
            <a:extLst>
              <a:ext uri="{FF2B5EF4-FFF2-40B4-BE49-F238E27FC236}">
                <a16:creationId xmlns:a16="http://schemas.microsoft.com/office/drawing/2014/main" id="{00064687-6A2B-AD87-96AE-4ED221A5A2DA}"/>
              </a:ext>
            </a:extLst>
          </p:cNvPr>
          <p:cNvSpPr txBox="1"/>
          <p:nvPr/>
        </p:nvSpPr>
        <p:spPr>
          <a:xfrm>
            <a:off x="6095995" y="4077915"/>
            <a:ext cx="4817165" cy="492443"/>
          </a:xfrm>
          <a:prstGeom prst="rect">
            <a:avLst/>
          </a:prstGeom>
          <a:noFill/>
        </p:spPr>
        <p:txBody>
          <a:bodyPr wrap="square" rtlCol="0">
            <a:spAutoFit/>
          </a:bodyPr>
          <a:lstStyle/>
          <a:p>
            <a:pPr algn="ctr"/>
            <a:r>
              <a:rPr lang="en-US" sz="2600" dirty="0">
                <a:solidFill>
                  <a:schemeClr val="bg1"/>
                </a:solidFill>
                <a:latin typeface="Goudy Old Style" panose="02020502050305020303" pitchFamily="18" charset="77"/>
              </a:rPr>
              <a:t>January 28, 2026</a:t>
            </a:r>
          </a:p>
        </p:txBody>
      </p:sp>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E3627D-D775-DD5A-0B4F-7B9557442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F3AE2-146B-5016-65DD-8BAA32F6821A}"/>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63CEE95-CC72-C3B1-BEC4-AB4FCA054017}"/>
              </a:ext>
            </a:extLst>
          </p:cNvPr>
          <p:cNvSpPr>
            <a:spLocks noGrp="1"/>
          </p:cNvSpPr>
          <p:nvPr>
            <p:ph type="subTitle" idx="1"/>
          </p:nvPr>
        </p:nvSpPr>
        <p:spPr>
          <a:xfrm>
            <a:off x="-1" y="-1"/>
            <a:ext cx="11185452" cy="6835139"/>
          </a:xfrm>
        </p:spPr>
        <p:txBody>
          <a:bodyPr>
            <a:noAutofit/>
          </a:bodyPr>
          <a:lstStyle/>
          <a:p>
            <a:pPr algn="l">
              <a:spcBef>
                <a:spcPts val="0"/>
              </a:spcBef>
            </a:pPr>
            <a:r>
              <a:rPr lang="en-US" sz="2100" b="1" dirty="0">
                <a:solidFill>
                  <a:schemeClr val="bg1"/>
                </a:solidFill>
                <a:latin typeface="Goudy Old Style" panose="02020502050305020303" pitchFamily="18" charset="77"/>
              </a:rPr>
              <a:t>Chapter 11:  “The Lion Roars”</a:t>
            </a:r>
          </a:p>
          <a:p>
            <a:pPr algn="l">
              <a:spcBef>
                <a:spcPts val="0"/>
              </a:spcBef>
            </a:pPr>
            <a:r>
              <a:rPr lang="en-US" sz="2100" dirty="0">
                <a:solidFill>
                  <a:schemeClr val="bg1"/>
                </a:solidFill>
                <a:latin typeface="Goudy Old Style" panose="02020502050305020303" pitchFamily="18" charset="77"/>
              </a:rPr>
              <a:t>Lucy tells the others that she must follow Aslan, even if it means going alone, which meets with major objections from the others, especially Susan, but eventually they agree and follow Lucy.</a:t>
            </a:r>
            <a:endParaRPr lang="en-US" sz="1200" dirty="0">
              <a:solidFill>
                <a:schemeClr val="bg1"/>
              </a:solidFill>
              <a:latin typeface="Goudy Old Style" panose="02020502050305020303" pitchFamily="18" charset="77"/>
            </a:endParaRPr>
          </a:p>
          <a:p>
            <a:pPr algn="l">
              <a:spcBef>
                <a:spcPts val="0"/>
              </a:spcBef>
            </a:pPr>
            <a:endParaRPr lang="en-US" sz="1200" dirty="0">
              <a:solidFill>
                <a:schemeClr val="bg1"/>
              </a:solidFill>
              <a:latin typeface="Goudy Old Style" panose="02020502050305020303" pitchFamily="18" charset="77"/>
            </a:endParaRPr>
          </a:p>
          <a:p>
            <a:pPr algn="l">
              <a:spcBef>
                <a:spcPts val="0"/>
              </a:spcBef>
            </a:pPr>
            <a:r>
              <a:rPr lang="en-US" sz="2100" dirty="0">
                <a:solidFill>
                  <a:schemeClr val="bg1"/>
                </a:solidFill>
                <a:latin typeface="Goudy Old Style" panose="02020502050305020303" pitchFamily="18" charset="77"/>
              </a:rPr>
              <a:t>None of the others can see Aslan, but Lucy keeps her eyes fixed on him and leads them through the woods to a secret way down.</a:t>
            </a:r>
            <a:endParaRPr lang="en-US" sz="1200" dirty="0">
              <a:solidFill>
                <a:schemeClr val="bg1"/>
              </a:solidFill>
              <a:latin typeface="Goudy Old Style" panose="02020502050305020303" pitchFamily="18" charset="77"/>
            </a:endParaRPr>
          </a:p>
          <a:p>
            <a:pPr algn="l">
              <a:spcBef>
                <a:spcPts val="0"/>
              </a:spcBef>
            </a:pPr>
            <a:endParaRPr lang="en-US" sz="1200" dirty="0">
              <a:solidFill>
                <a:schemeClr val="bg1"/>
              </a:solidFill>
              <a:latin typeface="Goudy Old Style" panose="02020502050305020303" pitchFamily="18" charset="77"/>
            </a:endParaRPr>
          </a:p>
          <a:p>
            <a:pPr algn="l">
              <a:spcBef>
                <a:spcPts val="0"/>
              </a:spcBef>
            </a:pPr>
            <a:r>
              <a:rPr lang="en-US" sz="2100" dirty="0">
                <a:solidFill>
                  <a:schemeClr val="bg1"/>
                </a:solidFill>
                <a:latin typeface="Goudy Old Style" panose="02020502050305020303" pitchFamily="18" charset="77"/>
              </a:rPr>
              <a:t>First Edmund and then Peter are able to see Aslan as they emerge from the difficult trek and arrive at Aslan’s How, and then Susan and Trumpkin see him as well.</a:t>
            </a:r>
            <a:endParaRPr lang="en-US" sz="1200" dirty="0">
              <a:solidFill>
                <a:schemeClr val="bg1"/>
              </a:solidFill>
              <a:latin typeface="Goudy Old Style" panose="02020502050305020303" pitchFamily="18" charset="77"/>
            </a:endParaRPr>
          </a:p>
          <a:p>
            <a:pPr algn="l">
              <a:spcBef>
                <a:spcPts val="0"/>
              </a:spcBef>
            </a:pPr>
            <a:endParaRPr lang="en-US" sz="1200" dirty="0">
              <a:solidFill>
                <a:schemeClr val="bg1"/>
              </a:solidFill>
              <a:latin typeface="Goudy Old Style" panose="02020502050305020303" pitchFamily="18" charset="77"/>
            </a:endParaRPr>
          </a:p>
          <a:p>
            <a:pPr algn="l">
              <a:spcBef>
                <a:spcPts val="0"/>
              </a:spcBef>
            </a:pPr>
            <a:r>
              <a:rPr lang="en-US" sz="2100" dirty="0">
                <a:solidFill>
                  <a:schemeClr val="bg1"/>
                </a:solidFill>
                <a:latin typeface="Goudy Old Style" panose="02020502050305020303" pitchFamily="18" charset="77"/>
              </a:rPr>
              <a:t>Aslan shows mercy to Peter and Susan for their lack of faith, draws in Trumpkin the unbeliever,  and then wakes the Trees, and a romp ensues.</a:t>
            </a:r>
            <a:endParaRPr lang="en-US" sz="1200" dirty="0">
              <a:solidFill>
                <a:schemeClr val="bg1"/>
              </a:solidFill>
              <a:latin typeface="Goudy Old Style" panose="02020502050305020303" pitchFamily="18" charset="77"/>
            </a:endParaRPr>
          </a:p>
          <a:p>
            <a:pPr algn="l">
              <a:spcBef>
                <a:spcPts val="0"/>
              </a:spcBef>
            </a:pPr>
            <a:endParaRPr lang="en-US" sz="1200" dirty="0">
              <a:solidFill>
                <a:schemeClr val="bg1"/>
              </a:solidFill>
              <a:latin typeface="Goudy Old Style" panose="02020502050305020303" pitchFamily="18" charset="77"/>
            </a:endParaRPr>
          </a:p>
          <a:p>
            <a:pPr algn="l">
              <a:spcBef>
                <a:spcPts val="0"/>
              </a:spcBef>
            </a:pPr>
            <a:r>
              <a:rPr lang="en-US" sz="2100" b="1" u="sng" dirty="0">
                <a:solidFill>
                  <a:schemeClr val="bg1"/>
                </a:solidFill>
                <a:latin typeface="Goudy Old Style" panose="02020502050305020303" pitchFamily="18" charset="77"/>
              </a:rPr>
              <a:t>THEMES</a:t>
            </a:r>
          </a:p>
          <a:p>
            <a:pPr algn="l">
              <a:spcBef>
                <a:spcPts val="0"/>
              </a:spcBef>
            </a:pPr>
            <a:r>
              <a:rPr lang="en-US" sz="2100" dirty="0">
                <a:solidFill>
                  <a:schemeClr val="bg1"/>
                </a:solidFill>
                <a:latin typeface="Goudy Old Style" panose="02020502050305020303" pitchFamily="18" charset="77"/>
              </a:rPr>
              <a:t>Following Aslan/Christ may demand courage and persevering in the face of opposition even from those closest to you.</a:t>
            </a:r>
          </a:p>
          <a:p>
            <a:pPr algn="l">
              <a:spcBef>
                <a:spcPts val="0"/>
              </a:spcBef>
            </a:pPr>
            <a:endParaRPr lang="en-US" sz="2100" dirty="0">
              <a:solidFill>
                <a:schemeClr val="bg1"/>
              </a:solidFill>
              <a:latin typeface="Goudy Old Style" panose="02020502050305020303" pitchFamily="18" charset="77"/>
            </a:endParaRPr>
          </a:p>
          <a:p>
            <a:pPr algn="l">
              <a:spcBef>
                <a:spcPts val="0"/>
              </a:spcBef>
            </a:pPr>
            <a:r>
              <a:rPr lang="en-US" sz="2100" dirty="0">
                <a:solidFill>
                  <a:schemeClr val="bg1"/>
                </a:solidFill>
                <a:latin typeface="Goudy Old Style" panose="02020502050305020303" pitchFamily="18" charset="77"/>
              </a:rPr>
              <a:t>Keeping your eyes fixed on Aslan/Christ is the way to remain at peace even in the midst of dire and dangerous circumstances.</a:t>
            </a:r>
          </a:p>
          <a:p>
            <a:pPr algn="l">
              <a:spcBef>
                <a:spcPts val="0"/>
              </a:spcBef>
            </a:pPr>
            <a:endParaRPr lang="en-US" sz="2100" dirty="0">
              <a:solidFill>
                <a:schemeClr val="bg1"/>
              </a:solidFill>
              <a:latin typeface="Goudy Old Style" panose="02020502050305020303" pitchFamily="18" charset="77"/>
            </a:endParaRPr>
          </a:p>
          <a:p>
            <a:pPr algn="l">
              <a:spcBef>
                <a:spcPts val="0"/>
              </a:spcBef>
            </a:pPr>
            <a:r>
              <a:rPr lang="en-US" sz="2100" dirty="0">
                <a:solidFill>
                  <a:schemeClr val="bg1"/>
                </a:solidFill>
                <a:latin typeface="Goudy Old Style" panose="02020502050305020303" pitchFamily="18" charset="77"/>
              </a:rPr>
              <a:t>Trusting Aslan’s guidance rather than your own understanding is the way of wisdom.</a:t>
            </a:r>
          </a:p>
          <a:p>
            <a:pPr algn="l">
              <a:spcBef>
                <a:spcPts val="0"/>
              </a:spcBef>
            </a:pPr>
            <a:endParaRPr lang="en-US" sz="2100" dirty="0">
              <a:solidFill>
                <a:schemeClr val="bg1"/>
              </a:solidFill>
              <a:latin typeface="Goudy Old Style" panose="02020502050305020303" pitchFamily="18" charset="77"/>
            </a:endParaRPr>
          </a:p>
          <a:p>
            <a:pPr algn="l">
              <a:spcBef>
                <a:spcPts val="0"/>
              </a:spcBef>
            </a:pPr>
            <a:r>
              <a:rPr lang="en-US" sz="2100" dirty="0">
                <a:solidFill>
                  <a:schemeClr val="bg1"/>
                </a:solidFill>
                <a:latin typeface="Goudy Old Style" panose="02020502050305020303" pitchFamily="18" charset="77"/>
              </a:rPr>
              <a:t>Listening to fears can have dreadful consequences and cause hurt to yourself and others.</a:t>
            </a:r>
          </a:p>
          <a:p>
            <a:pPr algn="l">
              <a:spcBef>
                <a:spcPts val="0"/>
              </a:spcBef>
            </a:pPr>
            <a:endParaRPr lang="en-US" sz="2100" dirty="0">
              <a:solidFill>
                <a:schemeClr val="bg1"/>
              </a:solidFill>
              <a:latin typeface="Goudy Old Style" panose="02020502050305020303" pitchFamily="18" charset="77"/>
            </a:endParaRPr>
          </a:p>
          <a:p>
            <a:pPr algn="l">
              <a:spcBef>
                <a:spcPts val="0"/>
              </a:spcBef>
            </a:pPr>
            <a:r>
              <a:rPr lang="en-US" sz="2100" dirty="0">
                <a:solidFill>
                  <a:schemeClr val="bg1"/>
                </a:solidFill>
                <a:latin typeface="Goudy Old Style" panose="02020502050305020303" pitchFamily="18" charset="77"/>
              </a:rPr>
              <a:t>The presence of Aslan creates Joy and leads to celebration.</a:t>
            </a:r>
          </a:p>
          <a:p>
            <a:pPr algn="l">
              <a:spcBef>
                <a:spcPts val="0"/>
              </a:spcBef>
            </a:pPr>
            <a:endParaRPr lang="en-US" sz="2100" dirty="0">
              <a:solidFill>
                <a:schemeClr val="bg1"/>
              </a:solidFill>
              <a:latin typeface="Goudy Old Style" panose="02020502050305020303" pitchFamily="18" charset="77"/>
            </a:endParaRPr>
          </a:p>
          <a:p>
            <a:pPr algn="l">
              <a:spcBef>
                <a:spcPts val="0"/>
              </a:spcBef>
            </a:pPr>
            <a:br>
              <a:rPr lang="en-US" sz="2100" dirty="0">
                <a:solidFill>
                  <a:schemeClr val="bg1"/>
                </a:solidFill>
                <a:latin typeface="Goudy Old Style" panose="02020502050305020303" pitchFamily="18" charset="77"/>
              </a:rPr>
            </a:br>
            <a:endParaRPr lang="en-US" sz="2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C340C168-8C1A-9C87-22FE-2DD7E178600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243731B-54F0-16BC-0E45-8B0EBDE3D365}"/>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80605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3B89AE-83C7-4C6D-E5E0-E15722B4B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B6829-A52C-4900-3A04-DBE465BC3C0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A3CCFFA1-6240-A672-F6A4-9E7A84A26EB4}"/>
              </a:ext>
            </a:extLst>
          </p:cNvPr>
          <p:cNvSpPr>
            <a:spLocks noGrp="1"/>
          </p:cNvSpPr>
          <p:nvPr>
            <p:ph type="subTitle" idx="1"/>
          </p:nvPr>
        </p:nvSpPr>
        <p:spPr>
          <a:xfrm>
            <a:off x="-1" y="-1"/>
            <a:ext cx="11185452" cy="6835139"/>
          </a:xfrm>
        </p:spPr>
        <p:txBody>
          <a:bodyPr>
            <a:noAutofit/>
          </a:bodyPr>
          <a:lstStyle/>
          <a:p>
            <a:pPr algn="l">
              <a:spcBef>
                <a:spcPts val="0"/>
              </a:spcBef>
            </a:pPr>
            <a:r>
              <a:rPr lang="en-US" sz="2200" b="1" dirty="0">
                <a:solidFill>
                  <a:schemeClr val="bg1"/>
                </a:solidFill>
                <a:latin typeface="Goudy Old Style" panose="02020502050305020303" pitchFamily="18" charset="77"/>
              </a:rPr>
              <a:t>Lucy tells the others that she must follow Aslan, even if it means going alone, which meets with major objections from the others, especially Susan, but eventually they agree and follow Lucy.</a:t>
            </a:r>
            <a:endParaRPr lang="en-US" sz="1200" b="1" dirty="0">
              <a:solidFill>
                <a:schemeClr val="bg1"/>
              </a:solidFill>
              <a:latin typeface="Goudy Old Style" panose="02020502050305020303" pitchFamily="18" charset="77"/>
            </a:endParaRPr>
          </a:p>
          <a:p>
            <a:pPr algn="l">
              <a:spcBef>
                <a:spcPts val="0"/>
              </a:spcBef>
            </a:pPr>
            <a:endParaRPr lang="en-US" sz="1200" b="1" dirty="0">
              <a:solidFill>
                <a:schemeClr val="bg1"/>
              </a:solidFill>
              <a:latin typeface="Goudy Old Style" panose="02020502050305020303" pitchFamily="18" charset="77"/>
            </a:endParaRPr>
          </a:p>
          <a:p>
            <a:pPr algn="l">
              <a:spcBef>
                <a:spcPts val="0"/>
              </a:spcBef>
            </a:pPr>
            <a:r>
              <a:rPr lang="en-US" sz="2200" dirty="0">
                <a:solidFill>
                  <a:schemeClr val="bg1"/>
                </a:solidFill>
                <a:latin typeface="Goudy Old Style" panose="02020502050305020303" pitchFamily="18" charset="77"/>
              </a:rPr>
              <a:t>“When the whole party was finally awake Lucy had to tell her story for the fourth time. The blank silence which followed it was as discouraging as anything could be. "I can't see anything," said Peter after he had stared his eyes sore. "Can you, Susan?" "No, of course I can't," snapped Susan. "Because there isn't anything to see. She's been dreaming. Do lie down and go to sleep, Lucy." "And I do hope," said Lucy in a tremulous voice, "that you will all come with me. Because — because I'll have to go with him whether anyone else does or not." "Don't talk nonsense, Lucy," said Susan. "Of course you can't go off on your own. Don't let her, Peter. She's being downright naughty." "I'll go with her, if she must go," said Edmund. "She's been right before." "I know she has," said Peter. "And she may have been right this morning. We certainly had no luck going down the gorge. Still — at this hour of the night. And why should Aslan be invisible to us? He never used to be. It's not like him…"If you all go, of course, I'll go with you,” said the Dwarf, “and if your party splits up, I'll go with the High King. That's my duty to him and King Caspian. But, if you ask my private opinion, I'm a plain dwarf who doesn't think there's much chance of finding a road by night where you couldn't find one by day. And I have no use for magic lions which are talking lions and don't talk, and friendly lions though they don't do us any good, and whopping big lions though nobody can see them. It's all bilge and beanstalks as far as I can see." "He's beating his paw on the ground for us to hurry," said Lucy. "We must go now. At least I must." "You've no right to try to force the rest of us like that. It's four to one and you're the youngest," said Susan. "Oh, come on," growled Edmund. "We've got to go. There'll be no peace till we do." He fully intended to back Lucy up, but he was annoyed at losing his night's sleep and was making up for it by doing everything as sulkily as</a:t>
            </a:r>
            <a:endParaRPr lang="en-US" sz="2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2F678193-2DD1-0E12-C279-6053C1CD366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AC5973C-978D-B51F-0394-0D7BA74036EF}"/>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69743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E3C45B8-18F7-49E6-8ED0-6E2DAE135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7252D-DB88-F09F-2ECE-F107EE5B9DAF}"/>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C210C6EB-DAC8-02DC-48B6-D24200FF9100}"/>
              </a:ext>
            </a:extLst>
          </p:cNvPr>
          <p:cNvSpPr>
            <a:spLocks noGrp="1"/>
          </p:cNvSpPr>
          <p:nvPr>
            <p:ph type="subTitle" idx="1"/>
          </p:nvPr>
        </p:nvSpPr>
        <p:spPr>
          <a:xfrm>
            <a:off x="-1" y="-1"/>
            <a:ext cx="11185452" cy="6835139"/>
          </a:xfrm>
        </p:spPr>
        <p:txBody>
          <a:bodyPr>
            <a:noAutofit/>
          </a:bodyPr>
          <a:lstStyle/>
          <a:p>
            <a:pPr algn="l">
              <a:spcBef>
                <a:spcPts val="0"/>
              </a:spcBef>
            </a:pPr>
            <a:r>
              <a:rPr lang="en-US" sz="2200" dirty="0">
                <a:solidFill>
                  <a:schemeClr val="bg1"/>
                </a:solidFill>
                <a:latin typeface="Goudy Old Style" panose="02020502050305020303" pitchFamily="18" charset="77"/>
              </a:rPr>
              <a:t>possible. "On the march, then," said Peter, wearily fitting his arm into his shield-strap and putting his helmet on. At any other time he would have said something nice to Lucy, who was his </a:t>
            </a:r>
            <a:r>
              <a:rPr lang="en-US" sz="2200" dirty="0" err="1">
                <a:solidFill>
                  <a:schemeClr val="bg1"/>
                </a:solidFill>
                <a:latin typeface="Goudy Old Style" panose="02020502050305020303" pitchFamily="18" charset="77"/>
              </a:rPr>
              <a:t>favourite</a:t>
            </a:r>
            <a:r>
              <a:rPr lang="en-US" sz="2200" dirty="0">
                <a:solidFill>
                  <a:schemeClr val="bg1"/>
                </a:solidFill>
                <a:latin typeface="Goudy Old Style" panose="02020502050305020303" pitchFamily="18" charset="77"/>
              </a:rPr>
              <a:t> sister, for he knew how wretched she must be feeling, and he knew that, whatever had happened, it was not her fault. But he couldn't help being a little annoyed with her all the same. Susan was the worst. "Supposing I started behaving like Lucy," she said. "I might threaten to stay here whether the rest of you went on or not. I jolly well think I shall." "Obey the High King, your Majesty," said Trumpkin, "and let's be off.”</a:t>
            </a:r>
            <a:endParaRPr lang="en-US" sz="2200" b="1" dirty="0">
              <a:solidFill>
                <a:schemeClr val="bg1"/>
              </a:solidFill>
              <a:latin typeface="Goudy Old Style" panose="02020502050305020303" pitchFamily="18" charset="77"/>
            </a:endParaRPr>
          </a:p>
          <a:p>
            <a:pPr algn="l">
              <a:spcBef>
                <a:spcPts val="0"/>
              </a:spcBef>
            </a:pPr>
            <a:endParaRPr lang="en-US" sz="2200" dirty="0">
              <a:solidFill>
                <a:schemeClr val="bg1"/>
              </a:solidFill>
              <a:latin typeface="Goudy Old Style" panose="02020502050305020303" pitchFamily="18" charset="77"/>
            </a:endParaRPr>
          </a:p>
          <a:p>
            <a:pPr algn="l">
              <a:spcBef>
                <a:spcPts val="0"/>
              </a:spcBef>
            </a:pPr>
            <a:r>
              <a:rPr lang="en-US" sz="2200" b="1" dirty="0">
                <a:solidFill>
                  <a:schemeClr val="bg1"/>
                </a:solidFill>
                <a:latin typeface="Goudy Old Style" panose="02020502050305020303" pitchFamily="18" charset="77"/>
              </a:rPr>
              <a:t>None of the others can see Aslan, but Lucy keeps her eyes fixed on him and leads them</a:t>
            </a:r>
            <a:r>
              <a:rPr lang="en-US" sz="2100" b="1" dirty="0">
                <a:solidFill>
                  <a:schemeClr val="bg1"/>
                </a:solidFill>
                <a:latin typeface="Goudy Old Style" panose="02020502050305020303" pitchFamily="18" charset="77"/>
              </a:rPr>
              <a:t> through the woods to a secret way down.</a:t>
            </a:r>
            <a:endParaRPr lang="en-US" sz="2200" b="1" dirty="0">
              <a:solidFill>
                <a:schemeClr val="bg1"/>
              </a:solidFill>
              <a:latin typeface="Goudy Old Style" panose="02020502050305020303" pitchFamily="18" charset="77"/>
            </a:endParaRPr>
          </a:p>
          <a:p>
            <a:pPr algn="l">
              <a:spcBef>
                <a:spcPts val="0"/>
              </a:spcBef>
            </a:pPr>
            <a:r>
              <a:rPr lang="en-US" sz="2200" dirty="0">
                <a:solidFill>
                  <a:schemeClr val="bg1"/>
                </a:solidFill>
                <a:latin typeface="Goudy Old Style" panose="02020502050305020303" pitchFamily="18" charset="77"/>
              </a:rPr>
              <a:t>“And so at last they got on the move. Lucy went first, biting her lip and trying not to say all the things she thought of saying to Susan. But she forgot them when she fixed her eyes on Aslan. He turned and walked at a slow pace about thirty yards ahead of them. The others had only Lucy's directions to guide them, for Aslan was not only invisible to them but silent as well. His big cat-like paws made no noise on the grass. He led them to the right of the dancing trees — whether they were still dancing nobody knew, for Lucy had her eyes on the Lion and the rest had their eyes on Lucy — and nearer the edge of the gorge. "Cobbles and kettledrums!" thought Trumpkin. "I hope this madness isn't going to end in a moonlight climb and broken necks." For a long way Aslan went along the top of the precipices. Then they came to a place where some little trees grew right on the edge. He turned and disappeared among them. Lucy held her breath, for it looked as if he had plunged over the cliff; but she was too busy keeping him in sight to stop and think about this. She quickened her pace and was soon among the trees herself. Looking down, she could see a steep and</a:t>
            </a: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C4295186-A8B7-7ECE-E6B1-8CF6666208C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A4C596F-BC67-8B2F-C60B-CB1A147BAE77}"/>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75350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6D96C0-E53B-A468-BDDA-000100F8A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50BCC-36F2-83DE-AC9F-F7A175424D3B}"/>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FF9449BD-FD46-24FC-770F-B996F61DA6AE}"/>
              </a:ext>
            </a:extLst>
          </p:cNvPr>
          <p:cNvSpPr>
            <a:spLocks noGrp="1"/>
          </p:cNvSpPr>
          <p:nvPr>
            <p:ph type="subTitle" idx="1"/>
          </p:nvPr>
        </p:nvSpPr>
        <p:spPr>
          <a:xfrm>
            <a:off x="-1" y="-1"/>
            <a:ext cx="11185452" cy="6835139"/>
          </a:xfrm>
        </p:spPr>
        <p:txBody>
          <a:bodyPr>
            <a:noAutofit/>
          </a:bodyPr>
          <a:lstStyle/>
          <a:p>
            <a:pPr algn="l">
              <a:spcBef>
                <a:spcPts val="0"/>
              </a:spcBef>
            </a:pPr>
            <a:r>
              <a:rPr lang="en-US" sz="2200" dirty="0">
                <a:solidFill>
                  <a:schemeClr val="bg1"/>
                </a:solidFill>
                <a:latin typeface="Goudy Old Style" panose="02020502050305020303" pitchFamily="18" charset="77"/>
              </a:rPr>
              <a:t>narrow path going slantwise down into the gorge between rocks, and Aslan descending it. He turned and looked at her with his happy eyes. Lucy clapped her hands and began to scramble down after him. From behind her she heard the voices of the others shouting, "Hi! Lucy! Look out, for goodness' sake. You're right on the edge of the gorge. Come back — "and then, a moment later, Edmund's voice saying, "No, she's right. There is a way down."</a:t>
            </a:r>
            <a:endParaRPr lang="en-US" sz="2200" b="1" dirty="0">
              <a:solidFill>
                <a:schemeClr val="bg1"/>
              </a:solidFill>
              <a:latin typeface="Goudy Old Style" panose="02020502050305020303" pitchFamily="18" charset="77"/>
            </a:endParaRPr>
          </a:p>
          <a:p>
            <a:pPr algn="l">
              <a:spcBef>
                <a:spcPts val="0"/>
              </a:spcBef>
            </a:pPr>
            <a:endParaRPr lang="en-US" sz="2200" dirty="0">
              <a:solidFill>
                <a:schemeClr val="bg1"/>
              </a:solidFill>
              <a:latin typeface="Goudy Old Style" panose="02020502050305020303" pitchFamily="18" charset="77"/>
            </a:endParaRPr>
          </a:p>
          <a:p>
            <a:pPr algn="l">
              <a:spcBef>
                <a:spcPts val="0"/>
              </a:spcBef>
            </a:pPr>
            <a:endParaRPr lang="en-US" sz="2200" dirty="0">
              <a:solidFill>
                <a:schemeClr val="bg1"/>
              </a:solidFill>
              <a:latin typeface="Goudy Old Style" panose="02020502050305020303" pitchFamily="18" charset="77"/>
            </a:endParaRPr>
          </a:p>
          <a:p>
            <a:pPr algn="l">
              <a:spcBef>
                <a:spcPts val="0"/>
              </a:spcBef>
            </a:pPr>
            <a:br>
              <a:rPr lang="en-US" sz="2200" dirty="0">
                <a:solidFill>
                  <a:schemeClr val="bg1"/>
                </a:solidFill>
                <a:latin typeface="Goudy Old Style" panose="02020502050305020303" pitchFamily="18" charset="77"/>
              </a:rPr>
            </a:b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7AA8B79C-EEB6-8AB6-D342-433CE6D9F0F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48F1D9A-9B3C-5698-BBD2-817B1B0CE6ED}"/>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92052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E9C849-618E-CCDF-76D5-DD48FAF72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B047D-79EB-52B2-210F-5BAADEB4D10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4DB9175-7E72-B88A-119D-028E40F18C1F}"/>
              </a:ext>
            </a:extLst>
          </p:cNvPr>
          <p:cNvSpPr>
            <a:spLocks noGrp="1"/>
          </p:cNvSpPr>
          <p:nvPr>
            <p:ph type="subTitle" idx="1"/>
          </p:nvPr>
        </p:nvSpPr>
        <p:spPr>
          <a:xfrm>
            <a:off x="-1" y="-1"/>
            <a:ext cx="11185452" cy="6835139"/>
          </a:xfrm>
        </p:spPr>
        <p:txBody>
          <a:bodyPr>
            <a:noAutofit/>
          </a:bodyPr>
          <a:lstStyle/>
          <a:p>
            <a:pPr algn="l">
              <a:spcBef>
                <a:spcPts val="0"/>
              </a:spcBef>
            </a:pPr>
            <a:r>
              <a:rPr lang="en-US" sz="2200" b="1" dirty="0">
                <a:solidFill>
                  <a:schemeClr val="bg1"/>
                </a:solidFill>
                <a:latin typeface="Goudy Old Style" panose="02020502050305020303" pitchFamily="18" charset="77"/>
              </a:rPr>
              <a:t>First Edmund and then Peter are able to see Aslan as they emerge from the difficult trek and arrive at Aslan’s How, and then Susan and Trumpkin see him as well.</a:t>
            </a:r>
          </a:p>
          <a:p>
            <a:pPr algn="l">
              <a:spcBef>
                <a:spcPts val="0"/>
              </a:spcBef>
            </a:pPr>
            <a:endParaRPr lang="en-US" sz="2200" dirty="0">
              <a:solidFill>
                <a:schemeClr val="bg1"/>
              </a:solidFill>
              <a:latin typeface="Goudy Old Style" panose="02020502050305020303" pitchFamily="18" charset="77"/>
            </a:endParaRPr>
          </a:p>
          <a:p>
            <a:pPr algn="l">
              <a:spcBef>
                <a:spcPts val="0"/>
              </a:spcBef>
            </a:pPr>
            <a:r>
              <a:rPr lang="en-US" sz="2200" dirty="0">
                <a:solidFill>
                  <a:schemeClr val="bg1"/>
                </a:solidFill>
                <a:latin typeface="Goudy Old Style" panose="02020502050305020303" pitchFamily="18" charset="77"/>
              </a:rPr>
              <a:t>“Treading delicately, like a cat, Aslan stepped from stone to stone across the stream. In the middle he stopped, bent down to drink, and as he raised his shaggy head, dripping from the water, he turned to face them again. This time Edmund saw him. "Oh, Aslan!" he cried, darting forward. But the Lion whisked round and began padding up the slope on the far side of the Rush. "Peter, Peter," cried Edmund. "Did you see?" "I saw something," said Peter. "But it's so tricky in this moonlight. On we go, though, and three cheers for Lucy. I don't feel half so tired now, either." Aslan without hesitation led them to their left, farther up the gorge. The whole journey was odd and dream-like the roaring stream, the wet grey grass, the glimmering cliffs which they were approaching, and always the glorious, silently pacing Beast ahead. Everyone except Susan and the Dwarf could see him now. With a jingling of mail the others climbed up behind her. Aslan glided on before them and they walked after him. "Lucy," said Susan in a very small voice. "Yes?" said Lucy. "I see him now. I'm sorry." "That's all right." "But I've been far worse than you know. I really believed it was him — he, I mean — yesterday. When he warned us not to go down to the fir wood. And I really believed it was him tonight, when you woke us up. I mean, deep down inside. Or I could have, if I'd let myself. But I just wanted to get out of the woods and — and — oh, I don't know. And what ever am I to say to him?" "Perhaps you won't need to say much," suggested Lucy.”</a:t>
            </a:r>
            <a:endParaRPr lang="en-US" sz="2200" b="1" dirty="0">
              <a:solidFill>
                <a:schemeClr val="bg1"/>
              </a:solidFill>
              <a:latin typeface="Goudy Old Style" panose="02020502050305020303" pitchFamily="18" charset="77"/>
            </a:endParaRPr>
          </a:p>
          <a:p>
            <a:pPr algn="l">
              <a:spcBef>
                <a:spcPts val="0"/>
              </a:spcBef>
            </a:pPr>
            <a:endParaRPr lang="en-US" sz="1200" dirty="0">
              <a:solidFill>
                <a:schemeClr val="bg1"/>
              </a:solidFill>
              <a:latin typeface="Goudy Old Style" panose="02020502050305020303" pitchFamily="18" charset="77"/>
            </a:endParaRPr>
          </a:p>
          <a:p>
            <a:pPr algn="l">
              <a:spcBef>
                <a:spcPts val="0"/>
              </a:spcBef>
            </a:pPr>
            <a:endParaRPr lang="en-US" sz="1200" dirty="0">
              <a:solidFill>
                <a:schemeClr val="bg1"/>
              </a:solidFill>
              <a:latin typeface="Goudy Old Style" panose="02020502050305020303" pitchFamily="18" charset="77"/>
            </a:endParaRPr>
          </a:p>
          <a:p>
            <a:pPr algn="l">
              <a:spcBef>
                <a:spcPts val="0"/>
              </a:spcBef>
            </a:pPr>
            <a:br>
              <a:rPr lang="en-US" sz="2100" dirty="0">
                <a:solidFill>
                  <a:schemeClr val="bg1"/>
                </a:solidFill>
                <a:latin typeface="Goudy Old Style" panose="02020502050305020303" pitchFamily="18" charset="77"/>
              </a:rPr>
            </a:br>
            <a:endParaRPr lang="en-US" sz="2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E3CCEF9C-F6AF-4674-4D77-5D893269664A}"/>
              </a:ext>
            </a:extLst>
          </p:cNvPr>
          <p:cNvSpPr>
            <a:spLocks noChangeArrowheads="1"/>
          </p:cNvSpPr>
          <p:nvPr/>
        </p:nvSpPr>
        <p:spPr bwMode="auto">
          <a:xfrm>
            <a:off x="1354667" y="-2"/>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D7953149-C43D-FD25-C515-9AA780FAD611}"/>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1111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4E0E0F3-A661-792F-0570-0BC73B37A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C24DA0-B1B8-01BC-244C-82943731F06A}"/>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EB65E63-BEEC-F6C6-207D-FEB33D8B47FF}"/>
              </a:ext>
            </a:extLst>
          </p:cNvPr>
          <p:cNvSpPr>
            <a:spLocks noGrp="1"/>
          </p:cNvSpPr>
          <p:nvPr>
            <p:ph type="subTitle" idx="1"/>
          </p:nvPr>
        </p:nvSpPr>
        <p:spPr>
          <a:xfrm>
            <a:off x="-1" y="-1"/>
            <a:ext cx="11185452" cy="6835139"/>
          </a:xfrm>
        </p:spPr>
        <p:txBody>
          <a:bodyPr>
            <a:noAutofit/>
          </a:bodyPr>
          <a:lstStyle/>
          <a:p>
            <a:pPr algn="l">
              <a:spcBef>
                <a:spcPts val="0"/>
              </a:spcBef>
            </a:pPr>
            <a:r>
              <a:rPr lang="en-US" sz="2150" b="1" dirty="0">
                <a:solidFill>
                  <a:schemeClr val="bg1"/>
                </a:solidFill>
                <a:latin typeface="Goudy Old Style" panose="02020502050305020303" pitchFamily="18" charset="77"/>
              </a:rPr>
              <a:t>Aslan shows mercy to Peter and Susan for their lack of faith, draws in Trumpkin the unbeliever,  and then wakes the Trees, and a romp ensues.</a:t>
            </a:r>
          </a:p>
          <a:p>
            <a:pPr algn="l">
              <a:spcBef>
                <a:spcPts val="0"/>
              </a:spcBef>
            </a:pPr>
            <a:r>
              <a:rPr lang="en-US" sz="2150" dirty="0">
                <a:solidFill>
                  <a:schemeClr val="bg1"/>
                </a:solidFill>
                <a:latin typeface="Goudy Old Style" panose="02020502050305020303" pitchFamily="18" charset="77"/>
              </a:rPr>
              <a:t>"Hush!" said the other four, for now Aslan had stopped and turned and stood facing them, looking so majestic that they felt as glad as anyone can who feels afraid, and as afraid as anyone can who feels glad. The boys strode forward: Lucy made way for them: Susan and the Dwarf shrank back. "Oh, Aslan," said King Peter, dropping on one knee and raising the Lion's heavy paw to his face, "I'm so glad. And I'm so sorry. I've been leading them wrong ever since we started and especially yesterday morning." "My dear son," said Aslan. Then he turned and welcomed Edmund. "Well done," were his words. Then, after an awful pause, the deep voice said, "Susan." Susan made no answer but the others thought she was crying. "You have listened to fears, child," said Aslan. "Come, let me breathe on you. Forget them. Are you brave again?" "A little, Aslan," said Susan. "And now!" said Aslan in a much louder voice with just a hint of roar in it, while his tail lashed his flanks. "And now, where is this little Dwarf, this famous swordsman and archer, who doesn't believe in lions? Come here, son of Earth, come HERE!" — and the last word "Son of Earth, shall we be friends?" asked Aslan. "Ye — he — he — </a:t>
            </a:r>
            <a:r>
              <a:rPr lang="en-US" sz="2150" dirty="0" err="1">
                <a:solidFill>
                  <a:schemeClr val="bg1"/>
                </a:solidFill>
                <a:latin typeface="Goudy Old Style" panose="02020502050305020303" pitchFamily="18" charset="77"/>
              </a:rPr>
              <a:t>hes</a:t>
            </a:r>
            <a:r>
              <a:rPr lang="en-US" sz="2150" dirty="0">
                <a:solidFill>
                  <a:schemeClr val="bg1"/>
                </a:solidFill>
                <a:latin typeface="Goudy Old Style" panose="02020502050305020303" pitchFamily="18" charset="77"/>
              </a:rPr>
              <a:t>," panted the Dwarf, for it had not yet got its breath back. The light was changing. Low down in the east, </a:t>
            </a:r>
            <a:r>
              <a:rPr lang="en-US" sz="2150" dirty="0" err="1">
                <a:solidFill>
                  <a:schemeClr val="bg1"/>
                </a:solidFill>
                <a:latin typeface="Goudy Old Style" panose="02020502050305020303" pitchFamily="18" charset="77"/>
              </a:rPr>
              <a:t>Aravir</a:t>
            </a:r>
            <a:r>
              <a:rPr lang="en-US" sz="2150" dirty="0">
                <a:solidFill>
                  <a:schemeClr val="bg1"/>
                </a:solidFill>
                <a:latin typeface="Goudy Old Style" panose="02020502050305020303" pitchFamily="18" charset="77"/>
              </a:rPr>
              <a:t>, the morning star of Narnia, gleamed like a little moon. Aslan, who seemed larger than before, lifted his head, shook his mane, and roared. What Lucy and Susan saw was a dark something coming to them from almost every direction across the hills. It looked first like a black mist creeping on the ground, then like the stormy waves of a black sea rising higher and higher as it came on, and then, at last, like what it was woods on the move. All the trees of the world appeared to be rushing towards </a:t>
            </a:r>
            <a:r>
              <a:rPr lang="en-US" sz="2150" dirty="0" err="1">
                <a:solidFill>
                  <a:schemeClr val="bg1"/>
                </a:solidFill>
                <a:latin typeface="Goudy Old Style" panose="02020502050305020303" pitchFamily="18" charset="77"/>
              </a:rPr>
              <a:t>AslanThe</a:t>
            </a:r>
            <a:r>
              <a:rPr lang="en-US" sz="2150" dirty="0">
                <a:solidFill>
                  <a:schemeClr val="bg1"/>
                </a:solidFill>
                <a:latin typeface="Goudy Old Style" panose="02020502050305020303" pitchFamily="18" charset="77"/>
              </a:rPr>
              <a:t> crowd and the dance round Aslan (for it had become a dance once more) grew so thick and rapid that Lucy was confused. "Is it a Romp, Aslan?" cried the youth. And apparently it was. But nearly everyone seemed to have a different idea as to what they were playing.”</a:t>
            </a:r>
            <a:endParaRPr lang="en-US" sz="2150" b="1" dirty="0">
              <a:solidFill>
                <a:schemeClr val="bg1"/>
              </a:solidFill>
              <a:latin typeface="Goudy Old Style" panose="02020502050305020303" pitchFamily="18" charset="77"/>
            </a:endParaRPr>
          </a:p>
          <a:p>
            <a:pPr algn="l">
              <a:spcBef>
                <a:spcPts val="0"/>
              </a:spcBef>
            </a:pPr>
            <a:br>
              <a:rPr lang="en-US" sz="2200" b="1" dirty="0">
                <a:solidFill>
                  <a:schemeClr val="bg1"/>
                </a:solidFill>
                <a:latin typeface="Goudy Old Style" panose="02020502050305020303" pitchFamily="18" charset="77"/>
              </a:rPr>
            </a:b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BF94FA15-CD32-EDB6-46D7-3168F8B3BBAE}"/>
              </a:ext>
            </a:extLst>
          </p:cNvPr>
          <p:cNvSpPr>
            <a:spLocks noChangeArrowheads="1"/>
          </p:cNvSpPr>
          <p:nvPr/>
        </p:nvSpPr>
        <p:spPr bwMode="auto">
          <a:xfrm>
            <a:off x="1354667" y="-2"/>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7EA18B8-D7D3-1A18-65DE-D6A1C41EBB3C}"/>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15050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4EFA2C-BF10-C63A-4CFE-7331A9AD6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BAFBC-E7D1-F0B1-1C45-FCB2755038D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AF6841EB-2E60-BA75-4C79-390B470059D5}"/>
              </a:ext>
            </a:extLst>
          </p:cNvPr>
          <p:cNvSpPr>
            <a:spLocks noGrp="1"/>
          </p:cNvSpPr>
          <p:nvPr>
            <p:ph type="subTitle" idx="1"/>
          </p:nvPr>
        </p:nvSpPr>
        <p:spPr>
          <a:xfrm>
            <a:off x="-1" y="-1"/>
            <a:ext cx="11185452" cy="6835139"/>
          </a:xfrm>
        </p:spPr>
        <p:txBody>
          <a:bodyPr>
            <a:noAutofit/>
          </a:bodyPr>
          <a:lstStyle/>
          <a:p>
            <a:pPr algn="l">
              <a:spcBef>
                <a:spcPts val="0"/>
              </a:spcBef>
            </a:pPr>
            <a:r>
              <a:rPr lang="en-US" sz="2100" b="1" dirty="0">
                <a:solidFill>
                  <a:schemeClr val="bg1"/>
                </a:solidFill>
                <a:latin typeface="Goudy Old Style" panose="02020502050305020303" pitchFamily="18" charset="77"/>
              </a:rPr>
              <a:t>THEMES</a:t>
            </a:r>
          </a:p>
          <a:p>
            <a:pPr algn="l">
              <a:spcBef>
                <a:spcPts val="0"/>
              </a:spcBef>
            </a:pPr>
            <a:r>
              <a:rPr lang="en-US" sz="2100" b="1" dirty="0">
                <a:solidFill>
                  <a:schemeClr val="bg1"/>
                </a:solidFill>
                <a:latin typeface="Goudy Old Style" panose="02020502050305020303" pitchFamily="18" charset="77"/>
              </a:rPr>
              <a:t>Following Aslan/Christ may demand courage and persevering in the face of opposition even from those closest to you.</a:t>
            </a:r>
          </a:p>
          <a:p>
            <a:pPr algn="l"/>
            <a:r>
              <a:rPr lang="en-US" sz="2100" dirty="0">
                <a:solidFill>
                  <a:schemeClr val="bg1"/>
                </a:solidFill>
                <a:latin typeface="Goudy Old Style" panose="02020502050305020303" pitchFamily="18" charset="77"/>
              </a:rPr>
              <a:t>"I can't see anything," said Peter after he had stared his eyes sore. "Can you, Susan?" "No, of course I can't," snapped Susan. "Because there isn't anything to see. She's been dreaming. Do lie down and go to sleep, Lucy." "And I do hope," said Lucy in a tremulous voice, "that you will all come with me. Because — because I'll have to go with him whether anyone else does or not." "Don't talk nonsense, Lucy," said Susan. "Of course you can't go off on your own. Don't let her, Peter. She's being downright naughty…You've no right to try to force the rest of us like that. It's four to one and you're the youngest," said Susan. "Supposing I started behaving like Lucy," she said. "I might threaten to stay here whether the rest of you went on or not. I jolly well think I shall.” </a:t>
            </a:r>
            <a:r>
              <a:rPr lang="en-US" sz="2100" i="1" dirty="0">
                <a:solidFill>
                  <a:schemeClr val="bg1"/>
                </a:solidFill>
                <a:latin typeface="Goudy Old Style" panose="02020502050305020303" pitchFamily="18" charset="77"/>
              </a:rPr>
              <a:t>Enter by the narrow gate. For the gate is wide and the way is easy that leads to destruction, and those who enter by it are many. For the gate is narrow and the way is hard that leads to life, and those who find it are few. </a:t>
            </a:r>
            <a:r>
              <a:rPr lang="en-US" sz="1600" dirty="0">
                <a:solidFill>
                  <a:schemeClr val="bg1"/>
                </a:solidFill>
                <a:latin typeface="Goudy Old Style" panose="02020502050305020303" pitchFamily="18" charset="77"/>
              </a:rPr>
              <a:t>Mt. 7:13-14 </a:t>
            </a:r>
            <a:r>
              <a:rPr lang="en-US" sz="2100" i="1" dirty="0">
                <a:solidFill>
                  <a:schemeClr val="bg1"/>
                </a:solidFill>
                <a:latin typeface="Goudy Old Style" panose="02020502050305020303" pitchFamily="18" charset="77"/>
              </a:rPr>
              <a:t>My sheep hear my voice, and I know them, and they follow me</a:t>
            </a:r>
            <a:r>
              <a:rPr lang="en-US" sz="1600" dirty="0">
                <a:solidFill>
                  <a:schemeClr val="bg1"/>
                </a:solidFill>
                <a:latin typeface="Goudy Old Style" panose="02020502050305020303" pitchFamily="18" charset="77"/>
              </a:rPr>
              <a:t>. Jn 10:27 </a:t>
            </a:r>
            <a:r>
              <a:rPr lang="en-US" sz="2100" i="1" dirty="0">
                <a:solidFill>
                  <a:schemeClr val="bg1"/>
                </a:solidFill>
                <a:latin typeface="Goudy Old Style" panose="02020502050305020303" pitchFamily="18" charset="77"/>
              </a:rPr>
              <a:t>They left everything and followed Him" </a:t>
            </a:r>
            <a:r>
              <a:rPr lang="en-US" sz="1600" dirty="0">
                <a:solidFill>
                  <a:schemeClr val="bg1"/>
                </a:solidFill>
                <a:latin typeface="Goudy Old Style" panose="02020502050305020303" pitchFamily="18" charset="77"/>
              </a:rPr>
              <a:t>Luke 5:11 </a:t>
            </a:r>
            <a:r>
              <a:rPr lang="en-US" sz="2100" i="1" dirty="0">
                <a:solidFill>
                  <a:schemeClr val="bg1"/>
                </a:solidFill>
                <a:latin typeface="Goudy Old Style" panose="02020502050305020303" pitchFamily="18" charset="77"/>
              </a:rPr>
              <a:t>With his great power the Lord warned me not to follow the path which the people were following. He said, “Do not join in the schemes of the people and do not be afraid of the things that they fear. Remember that I, the Lord Almighty, am holy; I am the one you must fear.         </a:t>
            </a:r>
            <a:r>
              <a:rPr lang="en-US" sz="1600" dirty="0">
                <a:solidFill>
                  <a:schemeClr val="bg1"/>
                </a:solidFill>
                <a:latin typeface="Goudy Old Style" panose="02020502050305020303" pitchFamily="18" charset="77"/>
              </a:rPr>
              <a:t>Is. 8:11-13</a:t>
            </a:r>
          </a:p>
          <a:p>
            <a:pPr algn="l">
              <a:spcBef>
                <a:spcPts val="0"/>
              </a:spcBef>
            </a:pPr>
            <a:endParaRPr lang="en-US" sz="2100" dirty="0">
              <a:solidFill>
                <a:schemeClr val="bg1"/>
              </a:solidFill>
              <a:latin typeface="Goudy Old Style" panose="02020502050305020303" pitchFamily="18" charset="77"/>
            </a:endParaRPr>
          </a:p>
          <a:p>
            <a:pPr algn="l">
              <a:spcBef>
                <a:spcPts val="0"/>
              </a:spcBef>
            </a:pPr>
            <a:r>
              <a:rPr lang="en-US" sz="2100" dirty="0">
                <a:solidFill>
                  <a:schemeClr val="bg1"/>
                </a:solidFill>
                <a:latin typeface="Goudy Old Style" panose="02020502050305020303" pitchFamily="18" charset="77"/>
              </a:rPr>
              <a:t>Keeping your eyes fixed on Aslan/Christ is the way to remain at peace even in the midst of dire and dangerous circumstances.</a:t>
            </a:r>
          </a:p>
          <a:p>
            <a:pPr algn="l">
              <a:spcBef>
                <a:spcPts val="0"/>
              </a:spcBef>
            </a:pPr>
            <a:r>
              <a:rPr lang="en-US" sz="2100" dirty="0">
                <a:solidFill>
                  <a:schemeClr val="bg1"/>
                </a:solidFill>
                <a:latin typeface="Goudy Old Style" panose="02020502050305020303" pitchFamily="18" charset="77"/>
              </a:rPr>
              <a:t>“And so at last they got on the move. Lucy went first, biting her lip and trying not to say all the things she thought of saying to Susan. But she forgot them when she fixed her eyes on Aslan. He turned and walked at a slow pace about thirty yards ahead of them. The others had only Lucy's directions to guide</a:t>
            </a:r>
            <a:endParaRPr lang="en-US" sz="2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682C574F-3711-1B69-4EE8-1153B080F97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DC87DDE-AA18-B9E2-6CD7-31C1BC22791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12998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0AE77B-F908-FA11-D401-7C752D34D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FA1C7-C5BB-EAAE-08E5-978FE947C86C}"/>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34C869F-65C3-157C-70EF-07B62FA12653}"/>
              </a:ext>
            </a:extLst>
          </p:cNvPr>
          <p:cNvSpPr>
            <a:spLocks noGrp="1"/>
          </p:cNvSpPr>
          <p:nvPr>
            <p:ph type="subTitle" idx="1"/>
          </p:nvPr>
        </p:nvSpPr>
        <p:spPr>
          <a:xfrm>
            <a:off x="-1" y="-1"/>
            <a:ext cx="11185452" cy="6835139"/>
          </a:xfrm>
        </p:spPr>
        <p:txBody>
          <a:bodyPr>
            <a:noAutofit/>
          </a:bodyPr>
          <a:lstStyle/>
          <a:p>
            <a:pPr algn="l">
              <a:spcBef>
                <a:spcPts val="0"/>
              </a:spcBef>
            </a:pPr>
            <a:r>
              <a:rPr lang="en-US" sz="2100" dirty="0">
                <a:solidFill>
                  <a:schemeClr val="bg1"/>
                </a:solidFill>
                <a:latin typeface="Goudy Old Style" panose="02020502050305020303" pitchFamily="18" charset="77"/>
              </a:rPr>
              <a:t>them, for Aslan was not only invisible to them but silent as well… He led them to the right of the dancing trees — whether they were still dancing nobody knew, for Lucy had her eyes on the Lion and the rest had their eyes on Lucy — and nearer the edge of the gorge. "Cobbles and kettledrums!" thought Trumpkin. "I hope this madness isn't going to end in a moonlight climb and broken necks." For a long way Aslan went along the top of the precipices. Then they came to a place where some little trees grew right on the edge. He turned and disappeared among them. Lucy held her breath, for it looked as if he had plunged over the cliff; but she was too busy keeping him in sight to stop and think about this.”</a:t>
            </a:r>
          </a:p>
          <a:p>
            <a:pPr algn="l"/>
            <a:r>
              <a:rPr lang="en-US" sz="2150" i="1" dirty="0">
                <a:solidFill>
                  <a:schemeClr val="bg1"/>
                </a:solidFill>
                <a:latin typeface="Goudy Old Style" panose="02020502050305020303" pitchFamily="18" charset="77"/>
              </a:rPr>
              <a:t>You keep him in perfect peace whose mind is stayed on you, because he trusts in you. </a:t>
            </a:r>
            <a:r>
              <a:rPr lang="en-US" sz="1600" dirty="0">
                <a:solidFill>
                  <a:schemeClr val="bg1"/>
                </a:solidFill>
                <a:latin typeface="Goudy Old Style" panose="02020502050305020303" pitchFamily="18" charset="77"/>
              </a:rPr>
              <a:t>Is. 26:3 </a:t>
            </a:r>
            <a:r>
              <a:rPr lang="en-US" sz="2150" i="1" dirty="0">
                <a:solidFill>
                  <a:schemeClr val="bg1"/>
                </a:solidFill>
                <a:latin typeface="Goudy Old Style" panose="02020502050305020303" pitchFamily="18" charset="77"/>
              </a:rPr>
              <a:t>You have said, “Seek my face.” My heart says to you, “Your face, </a:t>
            </a:r>
            <a:r>
              <a:rPr lang="en-US" sz="2150" i="1" cap="small" dirty="0">
                <a:solidFill>
                  <a:schemeClr val="bg1"/>
                </a:solidFill>
                <a:latin typeface="Goudy Old Style" panose="02020502050305020303" pitchFamily="18" charset="77"/>
              </a:rPr>
              <a:t>Lord</a:t>
            </a:r>
            <a:r>
              <a:rPr lang="en-US" sz="2150" i="1" dirty="0">
                <a:solidFill>
                  <a:schemeClr val="bg1"/>
                </a:solidFill>
                <a:latin typeface="Goudy Old Style" panose="02020502050305020303" pitchFamily="18" charset="77"/>
              </a:rPr>
              <a:t>, do I seek.” </a:t>
            </a:r>
            <a:r>
              <a:rPr lang="en-US" sz="1600" dirty="0">
                <a:solidFill>
                  <a:schemeClr val="bg1"/>
                </a:solidFill>
                <a:latin typeface="Goudy Old Style" panose="02020502050305020303" pitchFamily="18" charset="77"/>
              </a:rPr>
              <a:t>Ps. 27:8 </a:t>
            </a:r>
            <a:r>
              <a:rPr lang="en-US" sz="2150" i="1" dirty="0">
                <a:solidFill>
                  <a:schemeClr val="bg1"/>
                </a:solidFill>
                <a:latin typeface="Goudy Old Style" panose="02020502050305020303" pitchFamily="18" charset="77"/>
              </a:rPr>
              <a:t>Let us fix our eyes on Jesus, the author and perfecter of our faith, who for the joy set before Him endured the cross, scorning its shame, and sat down at the right hand of the throne of God. </a:t>
            </a:r>
            <a:r>
              <a:rPr lang="en-US" sz="1600" dirty="0">
                <a:solidFill>
                  <a:schemeClr val="bg1"/>
                </a:solidFill>
                <a:latin typeface="Goudy Old Style" panose="02020502050305020303" pitchFamily="18" charset="77"/>
              </a:rPr>
              <a:t>Hebrews 12:2 </a:t>
            </a:r>
            <a:r>
              <a:rPr lang="en-US" sz="2150" i="1" dirty="0">
                <a:solidFill>
                  <a:schemeClr val="bg1"/>
                </a:solidFill>
                <a:latin typeface="Goudy Old Style" panose="02020502050305020303" pitchFamily="18" charset="77"/>
              </a:rPr>
              <a:t>Open my eyes, that I may behold wondrous things out of your law.  </a:t>
            </a:r>
            <a:r>
              <a:rPr lang="en-US" sz="1600" dirty="0">
                <a:solidFill>
                  <a:schemeClr val="bg1"/>
                </a:solidFill>
                <a:latin typeface="Goudy Old Style" panose="02020502050305020303" pitchFamily="18" charset="77"/>
              </a:rPr>
              <a:t>Ps. 119:18</a:t>
            </a:r>
          </a:p>
          <a:p>
            <a:pPr algn="l">
              <a:spcBef>
                <a:spcPts val="0"/>
              </a:spcBef>
            </a:pPr>
            <a:r>
              <a:rPr lang="en-US" sz="2150" b="1" dirty="0">
                <a:solidFill>
                  <a:schemeClr val="bg1"/>
                </a:solidFill>
                <a:latin typeface="Goudy Old Style" panose="02020502050305020303" pitchFamily="18" charset="77"/>
              </a:rPr>
              <a:t>Trusting Aslan’s guidance rather than your own understanding is the way of wisdom.</a:t>
            </a:r>
          </a:p>
          <a:p>
            <a:pPr algn="l">
              <a:spcBef>
                <a:spcPts val="0"/>
              </a:spcBef>
            </a:pPr>
            <a:r>
              <a:rPr lang="en-US" sz="2150" dirty="0">
                <a:solidFill>
                  <a:schemeClr val="bg1"/>
                </a:solidFill>
                <a:latin typeface="Goudy Old Style" panose="02020502050305020303" pitchFamily="18" charset="77"/>
              </a:rPr>
              <a:t>“He led them to the right of the dancing trees — whether they were still dancing nobody knew, for Lucy had her eyes on the Lion and the rest had their eyes on Lucy — and nearer the edge of the gorge. "Cobbles and kettledrums!" thought Trumpkin. "I hope this madness isn't going to end in a moonlight climb and broken necks.” For a long way Aslan went along the top of the precipices. Then they came to a place where some little trees grew right on the edge. He turned and disappeared among them. Lucy held her breath, for it looked as if he had plunged over the cliff; but she was too busy keeping him in sight to stop and think about this. She quickened her pace and was soon among the trees herself. Looking down, she could see a steep and narrow path going slantwise down into the gorge between rocks, and Aslan descending it. He turned and looked at her with his happy eyes. Lucy clapped her hands and began to scramble down after him. From behind her she heard the voices</a:t>
            </a:r>
            <a:endParaRPr lang="en-US" sz="21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93781AF-22F1-CA32-08F1-92B396EA21D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B83D873-7877-C52A-BEB5-602BEC3B6D30}"/>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86283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011529-474C-B55A-69D2-EF3FE1092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5F295-59CC-9CB6-17E3-D44F44326C6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41CC7B-2998-DAD3-1B1C-0017C60707E1}"/>
              </a:ext>
            </a:extLst>
          </p:cNvPr>
          <p:cNvSpPr>
            <a:spLocks noGrp="1"/>
          </p:cNvSpPr>
          <p:nvPr>
            <p:ph type="subTitle" idx="1"/>
          </p:nvPr>
        </p:nvSpPr>
        <p:spPr>
          <a:xfrm>
            <a:off x="-1" y="-1"/>
            <a:ext cx="11185452" cy="6835139"/>
          </a:xfrm>
        </p:spPr>
        <p:txBody>
          <a:bodyPr>
            <a:noAutofit/>
          </a:bodyPr>
          <a:lstStyle/>
          <a:p>
            <a:pPr algn="l">
              <a:spcBef>
                <a:spcPts val="0"/>
              </a:spcBef>
            </a:pPr>
            <a:endParaRPr lang="en-US" sz="1000" dirty="0">
              <a:solidFill>
                <a:schemeClr val="bg1"/>
              </a:solidFill>
              <a:latin typeface="Goudy Old Style" panose="02020502050305020303" pitchFamily="18" charset="77"/>
            </a:endParaRPr>
          </a:p>
          <a:p>
            <a:pPr algn="l">
              <a:spcBef>
                <a:spcPts val="0"/>
              </a:spcBef>
            </a:pPr>
            <a:r>
              <a:rPr lang="en-US" sz="2150" dirty="0">
                <a:solidFill>
                  <a:schemeClr val="bg1"/>
                </a:solidFill>
                <a:latin typeface="Goudy Old Style" panose="02020502050305020303" pitchFamily="18" charset="77"/>
              </a:rPr>
              <a:t>of the others shouting, "Hi! Lucy! Look out, for goodness' sake. You're right on the edge of the gorge. Come </a:t>
            </a:r>
            <a:r>
              <a:rPr lang="en-US" sz="2150" dirty="0" err="1">
                <a:solidFill>
                  <a:schemeClr val="bg1"/>
                </a:solidFill>
                <a:latin typeface="Goudy Old Style" panose="02020502050305020303" pitchFamily="18" charset="77"/>
              </a:rPr>
              <a:t>back,”and</a:t>
            </a:r>
            <a:r>
              <a:rPr lang="en-US" sz="2150" dirty="0">
                <a:solidFill>
                  <a:schemeClr val="bg1"/>
                </a:solidFill>
                <a:latin typeface="Goudy Old Style" panose="02020502050305020303" pitchFamily="18" charset="77"/>
              </a:rPr>
              <a:t> then, a moment later, Edmund's voice saying, "No, she's right. There </a:t>
            </a:r>
            <a:r>
              <a:rPr lang="en-US" sz="2150" i="1" u="sng" dirty="0">
                <a:solidFill>
                  <a:schemeClr val="bg1"/>
                </a:solidFill>
                <a:latin typeface="Goudy Old Style" panose="02020502050305020303" pitchFamily="18" charset="77"/>
              </a:rPr>
              <a:t>is</a:t>
            </a:r>
            <a:r>
              <a:rPr lang="en-US" sz="2150" dirty="0">
                <a:solidFill>
                  <a:schemeClr val="bg1"/>
                </a:solidFill>
                <a:latin typeface="Goudy Old Style" panose="02020502050305020303" pitchFamily="18" charset="77"/>
              </a:rPr>
              <a:t> a way down.”</a:t>
            </a:r>
          </a:p>
          <a:p>
            <a:pPr algn="l"/>
            <a:r>
              <a:rPr lang="en-US" sz="2150" i="1" dirty="0">
                <a:solidFill>
                  <a:schemeClr val="bg1"/>
                </a:solidFill>
                <a:latin typeface="Goudy Old Style" panose="02020502050305020303" pitchFamily="18" charset="77"/>
              </a:rPr>
              <a:t>Trust in the </a:t>
            </a:r>
            <a:r>
              <a:rPr lang="en-US" sz="2150" i="1" cap="small" dirty="0">
                <a:solidFill>
                  <a:schemeClr val="bg1"/>
                </a:solidFill>
                <a:latin typeface="Goudy Old Style" panose="02020502050305020303" pitchFamily="18" charset="77"/>
              </a:rPr>
              <a:t>Lord</a:t>
            </a:r>
            <a:r>
              <a:rPr lang="en-US" sz="2150" i="1" dirty="0">
                <a:solidFill>
                  <a:schemeClr val="bg1"/>
                </a:solidFill>
                <a:latin typeface="Goudy Old Style" panose="02020502050305020303" pitchFamily="18" charset="77"/>
              </a:rPr>
              <a:t> with all your heart, and do not lean on your own understanding. In all your ways acknowledge him, and he will make straight your paths. </a:t>
            </a:r>
            <a:r>
              <a:rPr lang="en-US" sz="1600" dirty="0">
                <a:solidFill>
                  <a:schemeClr val="bg1"/>
                </a:solidFill>
                <a:latin typeface="Goudy Old Style" panose="02020502050305020303" pitchFamily="18" charset="77"/>
              </a:rPr>
              <a:t>Prov. 3:5-6 </a:t>
            </a:r>
            <a:r>
              <a:rPr lang="en-US" sz="2150" i="1" dirty="0">
                <a:solidFill>
                  <a:schemeClr val="bg1"/>
                </a:solidFill>
                <a:latin typeface="Goudy Old Style" panose="02020502050305020303" pitchFamily="18" charset="77"/>
              </a:rPr>
              <a:t>For we walk by faith, not by sight. </a:t>
            </a:r>
            <a:r>
              <a:rPr lang="en-US" sz="1600" dirty="0">
                <a:solidFill>
                  <a:schemeClr val="bg1"/>
                </a:solidFill>
                <a:latin typeface="Goudy Old Style" panose="02020502050305020303" pitchFamily="18" charset="77"/>
              </a:rPr>
              <a:t>2 Cor. 5:7 </a:t>
            </a:r>
            <a:r>
              <a:rPr lang="en-US" sz="2150" i="1" dirty="0">
                <a:solidFill>
                  <a:schemeClr val="bg1"/>
                </a:solidFill>
                <a:latin typeface="Goudy Old Style" panose="02020502050305020303" pitchFamily="18" charset="77"/>
              </a:rPr>
              <a:t>When I am afraid, I put my trust in you. </a:t>
            </a:r>
            <a:r>
              <a:rPr lang="en-US" sz="1600" dirty="0">
                <a:solidFill>
                  <a:schemeClr val="bg1"/>
                </a:solidFill>
                <a:latin typeface="Goudy Old Style" panose="02020502050305020303" pitchFamily="18" charset="77"/>
              </a:rPr>
              <a:t>Ps. 56:3 </a:t>
            </a:r>
            <a:r>
              <a:rPr lang="en-US" sz="2150" i="1" dirty="0">
                <a:solidFill>
                  <a:schemeClr val="bg1"/>
                </a:solidFill>
                <a:latin typeface="Goudy Old Style" panose="02020502050305020303" pitchFamily="18" charset="77"/>
              </a:rPr>
              <a:t>Woe to those who go down to Egypt for help and rely on horses, who trust in chariots because they are many and in horsemen because they are very strong, but do not look to the Holy One of Israel or consult the </a:t>
            </a:r>
            <a:r>
              <a:rPr lang="en-US" sz="2150" i="1" cap="small" dirty="0">
                <a:solidFill>
                  <a:schemeClr val="bg1"/>
                </a:solidFill>
                <a:latin typeface="Goudy Old Style" panose="02020502050305020303" pitchFamily="18" charset="77"/>
              </a:rPr>
              <a:t>Lord</a:t>
            </a:r>
            <a:r>
              <a:rPr lang="en-US" sz="1600" dirty="0">
                <a:solidFill>
                  <a:schemeClr val="bg1"/>
                </a:solidFill>
                <a:latin typeface="Goudy Old Style" panose="02020502050305020303" pitchFamily="18" charset="77"/>
              </a:rPr>
              <a:t>! Is. 31:1</a:t>
            </a:r>
          </a:p>
          <a:p>
            <a:pPr algn="l"/>
            <a:r>
              <a:rPr lang="en-US" sz="2150" b="1" dirty="0">
                <a:solidFill>
                  <a:schemeClr val="bg1"/>
                </a:solidFill>
                <a:latin typeface="Goudy Old Style" panose="02020502050305020303" pitchFamily="18" charset="77"/>
              </a:rPr>
              <a:t>Listening to fears can have dreadful consequences and cause hurt to yourself and others.</a:t>
            </a:r>
          </a:p>
          <a:p>
            <a:pPr algn="l">
              <a:spcBef>
                <a:spcPts val="0"/>
              </a:spcBef>
            </a:pPr>
            <a:r>
              <a:rPr lang="en-US" sz="2150" dirty="0">
                <a:solidFill>
                  <a:schemeClr val="bg1"/>
                </a:solidFill>
                <a:latin typeface="Goudy Old Style" panose="02020502050305020303" pitchFamily="18" charset="77"/>
              </a:rPr>
              <a:t>"Lucy," said Susan in a very small voice. "Yes?" said Lucy. "I see him now. I'm sorry." "That's all right." "But I've been far worse than you know. I really believed it was him — he, I mean — yesterday. When he warned us not to go down to the fir wood. And I really believed it was him tonight, when you woke us up. I mean, deep down inside. Or I could have, if I'd let myself. But I just wanted to get out of the woods and — and — oh, I don't know. And what ever am I to say to him?" "Perhaps you won't need to say much," suggested Lucy… Then, after an awful pause, the deep voice said, "Susan." Susan made no answer but the others thought she was crying. "You have listened to fears, child," said Aslan. "Come, let me breathe on you. Forget them. Are you brave again?" "A little, Aslan," said Susan.” </a:t>
            </a:r>
            <a:r>
              <a:rPr lang="en-US" sz="2150" i="1" dirty="0">
                <a:solidFill>
                  <a:schemeClr val="bg1"/>
                </a:solidFill>
                <a:latin typeface="Goudy Old Style" panose="02020502050305020303" pitchFamily="18" charset="77"/>
              </a:rPr>
              <a:t>The heart is deceitful above all things, and desperately sick; who can understand it? </a:t>
            </a:r>
            <a:r>
              <a:rPr lang="en-US" sz="1600" dirty="0">
                <a:solidFill>
                  <a:schemeClr val="bg1"/>
                </a:solidFill>
                <a:latin typeface="Goudy Old Style" panose="02020502050305020303" pitchFamily="18" charset="77"/>
              </a:rPr>
              <a:t>Jer. 17:9 </a:t>
            </a:r>
            <a:r>
              <a:rPr lang="en-US" sz="2150" i="1" dirty="0">
                <a:solidFill>
                  <a:schemeClr val="bg1"/>
                </a:solidFill>
                <a:latin typeface="Goudy Old Style" panose="02020502050305020303" pitchFamily="18" charset="77"/>
              </a:rPr>
              <a:t>Fear of man will prove to be a snare, but whoever trusts in the Lord is kept safe. </a:t>
            </a:r>
            <a:r>
              <a:rPr lang="en-US" sz="1600" dirty="0">
                <a:solidFill>
                  <a:schemeClr val="bg1"/>
                </a:solidFill>
                <a:latin typeface="Goudy Old Style" panose="02020502050305020303" pitchFamily="18" charset="77"/>
              </a:rPr>
              <a:t>Prov. 29:25 </a:t>
            </a:r>
            <a:r>
              <a:rPr lang="en-US" sz="2150" i="1" dirty="0">
                <a:solidFill>
                  <a:schemeClr val="bg1"/>
                </a:solidFill>
                <a:latin typeface="Goudy Old Style" panose="02020502050305020303" pitchFamily="18" charset="77"/>
              </a:rPr>
              <a:t>There is no fear in love, but perfect love casts out fear. For fear has to do with punishment, and whoever fears has not been perfected in love. </a:t>
            </a:r>
            <a:r>
              <a:rPr lang="en-US" sz="1600" dirty="0">
                <a:solidFill>
                  <a:schemeClr val="bg1"/>
                </a:solidFill>
                <a:latin typeface="Goudy Old Style" panose="02020502050305020303" pitchFamily="18" charset="77"/>
              </a:rPr>
              <a:t>I Jn. 4:18 </a:t>
            </a:r>
            <a:r>
              <a:rPr lang="en-US" sz="2150" i="1" dirty="0">
                <a:solidFill>
                  <a:schemeClr val="bg1"/>
                </a:solidFill>
                <a:latin typeface="Goudy Old Style" panose="02020502050305020303" pitchFamily="18" charset="77"/>
              </a:rPr>
              <a:t>When my soul was embittered, when I was pricked in heart, I was brutish and ignorant; I was like a beast toward you. </a:t>
            </a:r>
            <a:r>
              <a:rPr lang="en-US" sz="1600" dirty="0">
                <a:solidFill>
                  <a:schemeClr val="bg1"/>
                </a:solidFill>
                <a:latin typeface="Goudy Old Style" panose="02020502050305020303" pitchFamily="18" charset="77"/>
              </a:rPr>
              <a:t>Ps. 73:21-22</a:t>
            </a:r>
            <a:br>
              <a:rPr lang="en-US" sz="2150" i="1" dirty="0">
                <a:solidFill>
                  <a:schemeClr val="bg1"/>
                </a:solidFill>
                <a:latin typeface="Goudy Old Style" panose="02020502050305020303" pitchFamily="18" charset="77"/>
              </a:rPr>
            </a:br>
            <a:endParaRPr lang="en-US" sz="2150"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23C015EB-74E3-C517-1759-F0115C5B63C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E2D83D5-BA3D-DCD4-A63C-71B88BC635C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99043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05261C3-ABC6-5D3C-775B-35D116B14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F4657-C42F-0EAD-3AD1-30806EF6E4EC}"/>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A36B43B-19F4-F339-649D-B7ED13D77D1C}"/>
              </a:ext>
            </a:extLst>
          </p:cNvPr>
          <p:cNvSpPr>
            <a:spLocks noGrp="1"/>
          </p:cNvSpPr>
          <p:nvPr>
            <p:ph type="subTitle" idx="1"/>
          </p:nvPr>
        </p:nvSpPr>
        <p:spPr>
          <a:xfrm>
            <a:off x="-1" y="-1"/>
            <a:ext cx="11185452" cy="6835139"/>
          </a:xfrm>
        </p:spPr>
        <p:txBody>
          <a:bodyPr>
            <a:noAutofit/>
          </a:bodyPr>
          <a:lstStyle/>
          <a:p>
            <a:pPr algn="l">
              <a:spcBef>
                <a:spcPts val="0"/>
              </a:spcBef>
            </a:pPr>
            <a:r>
              <a:rPr lang="en-US" sz="2200" b="1" dirty="0">
                <a:solidFill>
                  <a:schemeClr val="bg1"/>
                </a:solidFill>
                <a:latin typeface="Goudy Old Style" panose="02020502050305020303" pitchFamily="18" charset="77"/>
              </a:rPr>
              <a:t>The presence of Aslan creates Joy and leads to celebration.</a:t>
            </a:r>
          </a:p>
          <a:p>
            <a:pPr algn="l">
              <a:spcBef>
                <a:spcPts val="0"/>
              </a:spcBef>
            </a:pPr>
            <a:r>
              <a:rPr lang="en-US" sz="2150" dirty="0">
                <a:solidFill>
                  <a:schemeClr val="bg1"/>
                </a:solidFill>
                <a:latin typeface="Goudy Old Style" panose="02020502050305020303" pitchFamily="18" charset="77"/>
              </a:rPr>
              <a:t>“All the trees of the world appeared to be rushing towards Aslan. But as they drew nearer they looked less like trees; and when the whole crowd, bowing and curtsying and waving thin long arms to Aslan, were all around Lucy, she saw that it was a crowd of human shapes. Pale birch-girls were tossing their heads, willow-women pushed back their hair from their brooding faces to gaze on Aslan, the queenly beeches stood still and adored him, shaggy oak-men, lean and melancholy elms, shockheaded hollies (dark themselves, but their wives all bright with berries) and gay rowans, all bowed and rose again, shouting, "Aslan, Aslan!" in their various husky or creaking or wave-like voices. The crowd and the dance round Aslan (for it had become a dance once more) grew so thick and rapid that Lucy was confused. She never saw where certain other people came from who were soon capering about among the trees…</a:t>
            </a:r>
            <a:r>
              <a:rPr lang="en-US" sz="2150" dirty="0"/>
              <a:t> </a:t>
            </a:r>
            <a:r>
              <a:rPr lang="en-US" sz="2150" dirty="0">
                <a:solidFill>
                  <a:schemeClr val="bg1"/>
                </a:solidFill>
                <a:latin typeface="Goudy Old Style" panose="02020502050305020303" pitchFamily="18" charset="77"/>
              </a:rPr>
              <a:t>Everyone began eating, and whatever hothouses your people may have, you have never tasted such grapes. Really good grapes, firm and tight on the outside, but bursting into cool sweetness when you put them into your mouth, were one of the things the girls had never had quite enough of before. Here, there were more than anyone could possibly want, and no table-manners at all. One saw sticky and stained fingers everywhere, and, though mouths were full, the laughter never ceased…, till all of a sudden everyone felt at the same moment that the game (whatever it was), and the feast, ought to be over, and everyone flopped down breathless on the ground and turned their faces to Aslan to hear what he would say next.”</a:t>
            </a:r>
            <a:r>
              <a:rPr lang="en-US" sz="2150" dirty="0"/>
              <a:t> </a:t>
            </a:r>
            <a:r>
              <a:rPr lang="en-US" sz="2150" i="1" dirty="0">
                <a:solidFill>
                  <a:schemeClr val="bg1"/>
                </a:solidFill>
                <a:latin typeface="Goudy Old Style" panose="02020502050305020303" pitchFamily="18" charset="77"/>
              </a:rPr>
              <a:t>You make known to me the path of life; in your presence there is fullness of joy; at your right hand are pleasures forevermore. </a:t>
            </a:r>
            <a:r>
              <a:rPr lang="en-US" sz="1600" dirty="0">
                <a:solidFill>
                  <a:schemeClr val="bg1"/>
                </a:solidFill>
                <a:latin typeface="Goudy Old Style" panose="02020502050305020303" pitchFamily="18" charset="77"/>
              </a:rPr>
              <a:t>Ps. 16:10-11 </a:t>
            </a:r>
            <a:r>
              <a:rPr lang="en-US" sz="2150" i="1" dirty="0">
                <a:solidFill>
                  <a:schemeClr val="bg1"/>
                </a:solidFill>
                <a:latin typeface="Goudy Old Style" panose="02020502050305020303" pitchFamily="18" charset="77"/>
              </a:rPr>
              <a:t>“For his anger is but for a moment, and his favor is for a lifetime. Weeping may tarry for the night, but joy comes with the morning.” </a:t>
            </a:r>
            <a:r>
              <a:rPr lang="en-US" sz="1600" dirty="0">
                <a:solidFill>
                  <a:schemeClr val="bg1"/>
                </a:solidFill>
                <a:latin typeface="Goudy Old Style" panose="02020502050305020303" pitchFamily="18" charset="77"/>
              </a:rPr>
              <a:t>Ps. 30:5</a:t>
            </a:r>
            <a:r>
              <a:rPr lang="en-US" sz="2150" i="1" dirty="0">
                <a:latin typeface="Goudy Old Style" panose="02020502050305020303" pitchFamily="18" charset="77"/>
              </a:rPr>
              <a:t>"</a:t>
            </a:r>
            <a:r>
              <a:rPr lang="en-US" sz="2150" i="1" dirty="0">
                <a:solidFill>
                  <a:schemeClr val="bg1"/>
                </a:solidFill>
                <a:latin typeface="Goudy Old Style" panose="02020502050305020303" pitchFamily="18" charset="77"/>
              </a:rPr>
              <a:t>Instead, be very glad—for these trials make you partners with Christ in his suffering, so that you will have the wonderful joy of seeing his glory when it is revealed to all the world.” </a:t>
            </a:r>
            <a:r>
              <a:rPr lang="en-US" sz="1600" dirty="0">
                <a:solidFill>
                  <a:schemeClr val="bg1"/>
                </a:solidFill>
                <a:latin typeface="Goudy Old Style" panose="02020502050305020303" pitchFamily="18" charset="77"/>
              </a:rPr>
              <a:t>I Peter 4:13 </a:t>
            </a:r>
            <a:r>
              <a:rPr lang="en-US" sz="2150" i="1" dirty="0">
                <a:solidFill>
                  <a:schemeClr val="bg1"/>
                </a:solidFill>
                <a:latin typeface="Goudy Old Style" panose="02020502050305020303" pitchFamily="18" charset="77"/>
              </a:rPr>
              <a:t>For you shall go out in joy and be led forth in peace; the mountains and the hills before you  shall break forth into singing, and all the trees of the field shall clap their hands. </a:t>
            </a:r>
            <a:r>
              <a:rPr lang="en-US" sz="1600" dirty="0">
                <a:solidFill>
                  <a:schemeClr val="bg1"/>
                </a:solidFill>
                <a:latin typeface="Goudy Old Style" panose="02020502050305020303" pitchFamily="18" charset="77"/>
              </a:rPr>
              <a:t>Is. 55:12</a:t>
            </a:r>
          </a:p>
          <a:p>
            <a:pPr algn="l">
              <a:spcBef>
                <a:spcPts val="0"/>
              </a:spcBef>
            </a:pPr>
            <a:br>
              <a:rPr lang="en-US" sz="2150" i="1" dirty="0">
                <a:solidFill>
                  <a:schemeClr val="bg1"/>
                </a:solidFill>
                <a:latin typeface="Goudy Old Style" panose="02020502050305020303" pitchFamily="18" charset="77"/>
              </a:rPr>
            </a:br>
            <a:endParaRPr lang="en-US" sz="2150" b="1" i="1" dirty="0">
              <a:solidFill>
                <a:schemeClr val="bg1"/>
              </a:solidFill>
              <a:latin typeface="Goudy Old Style" panose="02020502050305020303" pitchFamily="18" charset="77"/>
            </a:endParaRPr>
          </a:p>
          <a:p>
            <a:pPr algn="l">
              <a:spcBef>
                <a:spcPts val="0"/>
              </a:spcBef>
            </a:pPr>
            <a:br>
              <a:rPr lang="en-US" sz="2150" i="1" dirty="0">
                <a:solidFill>
                  <a:schemeClr val="bg1"/>
                </a:solidFill>
                <a:latin typeface="Goudy Old Style" panose="02020502050305020303" pitchFamily="18" charset="77"/>
              </a:rPr>
            </a:br>
            <a:br>
              <a:rPr lang="en-US" sz="2150" i="1" dirty="0">
                <a:solidFill>
                  <a:schemeClr val="bg1"/>
                </a:solidFill>
                <a:latin typeface="Goudy Old Style" panose="02020502050305020303" pitchFamily="18" charset="77"/>
              </a:rPr>
            </a:br>
            <a:r>
              <a:rPr lang="en-US" sz="2150" i="1" dirty="0">
                <a:solidFill>
                  <a:schemeClr val="bg1"/>
                </a:solidFill>
                <a:latin typeface="Goudy Old Style" panose="02020502050305020303" pitchFamily="18" charset="77"/>
              </a:rPr>
              <a:t>    </a:t>
            </a:r>
            <a:endParaRPr lang="en-US" sz="2150" b="1"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AFB65A43-F745-A250-C1C6-17B95B7116F1}"/>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CF8C11F-FF91-B60B-20F2-41327A0640DF}"/>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05251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5E678A7-B18E-1DEA-8147-80B7DB489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09B57-34CC-B7A4-25FE-D86898FFE5C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16F0102-FA51-E988-B8AF-C4B14DEE2A61}"/>
              </a:ext>
            </a:extLst>
          </p:cNvPr>
          <p:cNvSpPr>
            <a:spLocks noGrp="1"/>
          </p:cNvSpPr>
          <p:nvPr>
            <p:ph type="subTitle" idx="1"/>
          </p:nvPr>
        </p:nvSpPr>
        <p:spPr>
          <a:xfrm>
            <a:off x="-1" y="-1"/>
            <a:ext cx="11185452" cy="6835139"/>
          </a:xfrm>
        </p:spPr>
        <p:txBody>
          <a:bodyPr>
            <a:noAutofit/>
          </a:bodyPr>
          <a:lstStyle/>
          <a:p>
            <a:pPr algn="l"/>
            <a:r>
              <a:rPr lang="en-US" sz="2150" b="1" cap="all" dirty="0">
                <a:solidFill>
                  <a:schemeClr val="bg1"/>
                </a:solidFill>
                <a:latin typeface="Goudy Old Style" panose="02020502050305020303" pitchFamily="18" charset="77"/>
              </a:rPr>
              <a:t>DEEPER DIVE: </a:t>
            </a:r>
            <a:r>
              <a:rPr lang="en-US" sz="2150" b="1" dirty="0">
                <a:solidFill>
                  <a:schemeClr val="bg1"/>
                </a:solidFill>
                <a:latin typeface="Goudy Old Style" panose="02020502050305020303" pitchFamily="18" charset="77"/>
              </a:rPr>
              <a:t>Bad Company, or You Become Your Friends--</a:t>
            </a:r>
            <a:r>
              <a:rPr lang="en-US" sz="2100" b="1" dirty="0">
                <a:solidFill>
                  <a:schemeClr val="bg1"/>
                </a:solidFill>
                <a:latin typeface="Goudy Old Style" panose="02020502050305020303" pitchFamily="18" charset="77"/>
              </a:rPr>
              <a:t>Screwtape Letter X</a:t>
            </a:r>
          </a:p>
          <a:p>
            <a:pPr algn="l"/>
            <a:r>
              <a:rPr lang="en-US" sz="2100" dirty="0">
                <a:solidFill>
                  <a:schemeClr val="bg1"/>
                </a:solidFill>
                <a:latin typeface="Goudy Old Style" panose="02020502050305020303" pitchFamily="18" charset="77"/>
              </a:rPr>
              <a:t>MY DEAR WORMWOOD,</a:t>
            </a:r>
          </a:p>
          <a:p>
            <a:pPr algn="l"/>
            <a:r>
              <a:rPr lang="en-US" sz="2100" dirty="0">
                <a:solidFill>
                  <a:schemeClr val="bg1"/>
                </a:solidFill>
                <a:latin typeface="Goudy Old Style" panose="02020502050305020303" pitchFamily="18" charset="77"/>
              </a:rPr>
              <a:t>I was delighted to hear from </a:t>
            </a:r>
            <a:r>
              <a:rPr lang="en-US" sz="2100" dirty="0" err="1">
                <a:solidFill>
                  <a:schemeClr val="bg1"/>
                </a:solidFill>
                <a:latin typeface="Goudy Old Style" panose="02020502050305020303" pitchFamily="18" charset="77"/>
              </a:rPr>
              <a:t>Triptweeze</a:t>
            </a:r>
            <a:r>
              <a:rPr lang="en-US" sz="2100" dirty="0">
                <a:solidFill>
                  <a:schemeClr val="bg1"/>
                </a:solidFill>
                <a:latin typeface="Goudy Old Style" panose="02020502050305020303" pitchFamily="18" charset="77"/>
              </a:rPr>
              <a:t> that your patient has made some very desirable new acquaintances and that you seem to have used this event in a really promising manner. I gather that the middle-aged married couple who called at his office are just the sort of people we want him to know—rich, smart, superficially intellectual, and brightly </a:t>
            </a:r>
            <a:r>
              <a:rPr lang="en-US" sz="2100" dirty="0" err="1">
                <a:solidFill>
                  <a:schemeClr val="bg1"/>
                </a:solidFill>
                <a:latin typeface="Goudy Old Style" panose="02020502050305020303" pitchFamily="18" charset="77"/>
              </a:rPr>
              <a:t>sceptical</a:t>
            </a:r>
            <a:r>
              <a:rPr lang="en-US" sz="2100" dirty="0">
                <a:solidFill>
                  <a:schemeClr val="bg1"/>
                </a:solidFill>
                <a:latin typeface="Goudy Old Style" panose="02020502050305020303" pitchFamily="18" charset="77"/>
              </a:rPr>
              <a:t> about everything in the world. I gather they ore even vaguely pacifist, not on moral grounds but from an ingrained habit of belittling anything that concerns the great mass of their fellow men and from a dash of purely fashionable and literary communism. This is excellent. And you seem to have made good use of all his social, sexual, and intellectual vanity. Tell me more. Did he commit himself deeply? I don't mean in words. There is a subtle play of looks and tones and laughs by which a Mortal can imply that he is of the same party is those to whom he is speaking. That is the kind of betrayal you should specially encourage, because the man does not fully </a:t>
            </a:r>
            <a:r>
              <a:rPr lang="en-US" sz="2100" dirty="0" err="1">
                <a:solidFill>
                  <a:schemeClr val="bg1"/>
                </a:solidFill>
                <a:latin typeface="Goudy Old Style" panose="02020502050305020303" pitchFamily="18" charset="77"/>
              </a:rPr>
              <a:t>realise</a:t>
            </a:r>
            <a:r>
              <a:rPr lang="en-US" sz="2100" dirty="0">
                <a:solidFill>
                  <a:schemeClr val="bg1"/>
                </a:solidFill>
                <a:latin typeface="Goudy Old Style" panose="02020502050305020303" pitchFamily="18" charset="77"/>
              </a:rPr>
              <a:t> it himself; and by the time he does you will have made withdrawal difficult.</a:t>
            </a:r>
          </a:p>
          <a:p>
            <a:pPr algn="l"/>
            <a:r>
              <a:rPr lang="en-US" sz="2100" dirty="0">
                <a:solidFill>
                  <a:schemeClr val="bg1"/>
                </a:solidFill>
                <a:latin typeface="Goudy Old Style" panose="02020502050305020303" pitchFamily="18" charset="77"/>
              </a:rPr>
              <a:t>No doubt he must very soon </a:t>
            </a:r>
            <a:r>
              <a:rPr lang="en-US" sz="2100" dirty="0" err="1">
                <a:solidFill>
                  <a:schemeClr val="bg1"/>
                </a:solidFill>
                <a:latin typeface="Goudy Old Style" panose="02020502050305020303" pitchFamily="18" charset="77"/>
              </a:rPr>
              <a:t>realise</a:t>
            </a:r>
            <a:r>
              <a:rPr lang="en-US" sz="2100" dirty="0">
                <a:solidFill>
                  <a:schemeClr val="bg1"/>
                </a:solidFill>
                <a:latin typeface="Goudy Old Style" panose="02020502050305020303" pitchFamily="18" charset="77"/>
              </a:rPr>
              <a:t> that his own faith is in direct opposition to the assumptions on which all the conversation of his new friends is based. I don't think that matters much provided that you can persuade him to postpone any open acknowledgment of the fact, and this, with the aid of shame, pride, modesty and vanity, will be easy to do. As long as the postponement lasts he will be in a false position. He will be silent when he ought to speak and laugh when he ought to be silent. He will assume, at first only by his manner, but presently by his words, all sorts of cynical and </a:t>
            </a:r>
            <a:r>
              <a:rPr lang="en-US" sz="2100" dirty="0" err="1">
                <a:solidFill>
                  <a:schemeClr val="bg1"/>
                </a:solidFill>
                <a:latin typeface="Goudy Old Style" panose="02020502050305020303" pitchFamily="18" charset="77"/>
              </a:rPr>
              <a:t>sceptical</a:t>
            </a:r>
            <a:r>
              <a:rPr lang="en-US" sz="2100" dirty="0">
                <a:solidFill>
                  <a:schemeClr val="bg1"/>
                </a:solidFill>
                <a:latin typeface="Goudy Old Style" panose="02020502050305020303" pitchFamily="18" charset="77"/>
              </a:rPr>
              <a:t> attitudes which are not really his. But if you play him well, they may become his. All mortals tend to turn into the thing they are pretending to be. This is elementary. The real question is how to prepare for the Enemy's counter attack.</a:t>
            </a:r>
            <a:endParaRPr lang="en-US" sz="2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A691F700-3C70-87C7-DBEB-6C5A381850F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823C681-1FCC-8107-54E1-026D1F78353A}"/>
              </a:ext>
            </a:extLst>
          </p:cNvPr>
          <p:cNvPicPr>
            <a:picLocks noChangeAspect="1"/>
          </p:cNvPicPr>
          <p:nvPr/>
        </p:nvPicPr>
        <p:blipFill>
          <a:blip r:embed="rId3"/>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63281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EBE885-3639-490B-0572-5F43461C6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8BFA1-E85D-B4B3-B832-C854FABAC1F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1270FC6-162B-977C-C22C-466C5BD2B985}"/>
              </a:ext>
            </a:extLst>
          </p:cNvPr>
          <p:cNvSpPr>
            <a:spLocks noGrp="1"/>
          </p:cNvSpPr>
          <p:nvPr>
            <p:ph type="subTitle" idx="1"/>
          </p:nvPr>
        </p:nvSpPr>
        <p:spPr>
          <a:xfrm>
            <a:off x="-1" y="-1"/>
            <a:ext cx="11185452" cy="6835139"/>
          </a:xfrm>
        </p:spPr>
        <p:txBody>
          <a:bodyPr>
            <a:noAutofit/>
          </a:bodyPr>
          <a:lstStyle/>
          <a:p>
            <a:pPr algn="l"/>
            <a:r>
              <a:rPr lang="en-US" sz="2100" dirty="0">
                <a:solidFill>
                  <a:schemeClr val="bg1"/>
                </a:solidFill>
                <a:latin typeface="Goudy Old Style" panose="02020502050305020303" pitchFamily="18" charset="77"/>
              </a:rPr>
              <a:t> The first thing is to delay as long as possible the moment at which he </a:t>
            </a:r>
            <a:r>
              <a:rPr lang="en-US" sz="2100" dirty="0" err="1">
                <a:solidFill>
                  <a:schemeClr val="bg1"/>
                </a:solidFill>
                <a:latin typeface="Goudy Old Style" panose="02020502050305020303" pitchFamily="18" charset="77"/>
              </a:rPr>
              <a:t>realises</a:t>
            </a:r>
            <a:r>
              <a:rPr lang="en-US" sz="2100" dirty="0">
                <a:solidFill>
                  <a:schemeClr val="bg1"/>
                </a:solidFill>
                <a:latin typeface="Goudy Old Style" panose="02020502050305020303" pitchFamily="18" charset="77"/>
              </a:rPr>
              <a:t> this new pleasure as a temptation. Since the Enemy's servants have been preaching about "the World" as one of the great standard temptations for two thousand years, this might seem difficult to do. But fortunately they have said very little about it for the last few decades. In modern Christian writings, though I see much (indeed more than I like) about Mammon, I see few of the old warnings about Worldly Vanities, the Choice of Friends, and the Value of Time. All that, your patient would probably classify as "Puritanism"—and may I remark in passing that the value we have given to that word is one of the really solid triumphs of the last hundred years? By it we rescue annually thousands of humans from temperance, chastity, and sobriety of life.</a:t>
            </a:r>
          </a:p>
          <a:p>
            <a:pPr algn="l"/>
            <a:r>
              <a:rPr lang="en-US" sz="2100" dirty="0">
                <a:solidFill>
                  <a:schemeClr val="bg1"/>
                </a:solidFill>
                <a:latin typeface="Goudy Old Style" panose="02020502050305020303" pitchFamily="18" charset="77"/>
              </a:rPr>
              <a:t>Sooner or later, however, the real nature of his new friends must become clear to him, and then your tactics must depend on the patient's intelligence. If he is a big enough fool you can get him to </a:t>
            </a:r>
            <a:r>
              <a:rPr lang="en-US" sz="2100" dirty="0" err="1">
                <a:solidFill>
                  <a:schemeClr val="bg1"/>
                </a:solidFill>
                <a:latin typeface="Goudy Old Style" panose="02020502050305020303" pitchFamily="18" charset="77"/>
              </a:rPr>
              <a:t>realise</a:t>
            </a:r>
            <a:r>
              <a:rPr lang="en-US" sz="2100" dirty="0">
                <a:solidFill>
                  <a:schemeClr val="bg1"/>
                </a:solidFill>
                <a:latin typeface="Goudy Old Style" panose="02020502050305020303" pitchFamily="18" charset="77"/>
              </a:rPr>
              <a:t> the character of the friends only while they are absent; their presence can be made to sweep away all criticism. If this succeeds, he can be induced to live, as I have known many humans live, for quite long periods, two parallel lives; he will not only appear to be, but actually be, a different man in each of the circles he frequents. Failing this, there is a subtler and more entertaining method. He can be made to take a positive pleasure in the perception that the two sides of his life are inconsistent. This is done by exploiting his vanity. He can be taught to enjoy kneeling beside the grocer on Sunday just because he remembers that the grocer could not possibly understand the urbane and mocking world which he inhabited on Saturday evening; and contrariwise, to enjoy the bawdy and blasphemy over the coffee with these admirable friends all the more because he is aware of a "deeper", "spiritual" world within him which they cannot understand. You see the idea—the worldly friends touch him on one side and the grocer on the other, and he is the complete, balanced, complex man who sees round them all. Thus, while being permanently treacherous to at least two sets of people, he will feel, instead of shame, a continual</a:t>
            </a:r>
            <a:endParaRPr lang="en-US" sz="2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14F010A0-CE14-F374-3E89-2686E878218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A7A9CEAC-2EFE-7D33-C0D0-85732FBB737B}"/>
              </a:ext>
            </a:extLst>
          </p:cNvPr>
          <p:cNvPicPr>
            <a:picLocks noChangeAspect="1"/>
          </p:cNvPicPr>
          <p:nvPr/>
        </p:nvPicPr>
        <p:blipFill>
          <a:blip r:embed="rId3"/>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86398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E385C5-FA84-BB24-FEF3-ED15B7A913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E50DC-AC6B-88B6-CA2E-27A10F517133}"/>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CBDF8EC-0F13-FD41-B3EB-592F10024BEE}"/>
              </a:ext>
            </a:extLst>
          </p:cNvPr>
          <p:cNvSpPr>
            <a:spLocks noGrp="1"/>
          </p:cNvSpPr>
          <p:nvPr>
            <p:ph type="subTitle" idx="1"/>
          </p:nvPr>
        </p:nvSpPr>
        <p:spPr>
          <a:xfrm>
            <a:off x="-1" y="-1"/>
            <a:ext cx="11185452" cy="6835139"/>
          </a:xfrm>
        </p:spPr>
        <p:txBody>
          <a:bodyPr>
            <a:noAutofit/>
          </a:bodyPr>
          <a:lstStyle/>
          <a:p>
            <a:pPr algn="l"/>
            <a:r>
              <a:rPr lang="en-US" sz="2100" dirty="0">
                <a:solidFill>
                  <a:schemeClr val="bg1"/>
                </a:solidFill>
                <a:latin typeface="Goudy Old Style" panose="02020502050305020303" pitchFamily="18" charset="77"/>
              </a:rPr>
              <a:t>undercurrent of self-satisfaction. </a:t>
            </a:r>
          </a:p>
          <a:p>
            <a:pPr algn="l"/>
            <a:r>
              <a:rPr lang="en-US" sz="2100" dirty="0">
                <a:solidFill>
                  <a:schemeClr val="bg1"/>
                </a:solidFill>
                <a:latin typeface="Goudy Old Style" panose="02020502050305020303" pitchFamily="18" charset="77"/>
              </a:rPr>
              <a:t>Finally, if all else fails, you can persuade him, in defiance of conscience, to continue the new acquaintance on the ground that he is, in some unspecified way, doing these people "good" by the mere fact of drinking their cocktails and laughing at their jokes, and that to cease to do so would be "priggish", "intolerant", and (of course) "Puritanical".</a:t>
            </a:r>
          </a:p>
          <a:p>
            <a:pPr algn="l"/>
            <a:r>
              <a:rPr lang="en-US" sz="2100" dirty="0">
                <a:solidFill>
                  <a:schemeClr val="bg1"/>
                </a:solidFill>
                <a:latin typeface="Goudy Old Style" panose="02020502050305020303" pitchFamily="18" charset="77"/>
              </a:rPr>
              <a:t>Meanwhile you will of course take the obvious precaution of seeing that this new development induces him to spend more than he can afford and to neglect his work and his mother. Her jealousy, and alarm, and his increasing evasiveness or rudeness, will be invaluable for the aggravation of the domestic tension,</a:t>
            </a:r>
          </a:p>
          <a:p>
            <a:pPr algn="l"/>
            <a:r>
              <a:rPr lang="en-US" sz="2100" dirty="0">
                <a:solidFill>
                  <a:schemeClr val="bg1"/>
                </a:solidFill>
                <a:latin typeface="Goudy Old Style" panose="02020502050305020303" pitchFamily="18" charset="77"/>
              </a:rPr>
              <a:t> Your affectionate uncle    </a:t>
            </a:r>
          </a:p>
          <a:p>
            <a:pPr algn="l"/>
            <a:r>
              <a:rPr lang="en-US" sz="2100" dirty="0">
                <a:solidFill>
                  <a:schemeClr val="bg1"/>
                </a:solidFill>
                <a:latin typeface="Goudy Old Style" panose="02020502050305020303" pitchFamily="18" charset="77"/>
              </a:rPr>
              <a:t>SCREWTAPE</a:t>
            </a:r>
          </a:p>
          <a:p>
            <a:pPr algn="l"/>
            <a:endParaRPr lang="en-US" sz="2100" dirty="0">
              <a:solidFill>
                <a:schemeClr val="bg1"/>
              </a:solidFill>
              <a:latin typeface="Goudy Old Style" panose="02020502050305020303" pitchFamily="18" charset="77"/>
            </a:endParaRPr>
          </a:p>
          <a:p>
            <a:pPr algn="l"/>
            <a:r>
              <a:rPr lang="en-US" sz="2100" b="1" dirty="0">
                <a:solidFill>
                  <a:schemeClr val="bg1"/>
                </a:solidFill>
                <a:latin typeface="Goudy Old Style" panose="02020502050305020303" pitchFamily="18" charset="77"/>
              </a:rPr>
              <a:t>Questions to ponder:</a:t>
            </a:r>
          </a:p>
          <a:p>
            <a:pPr marL="457200" indent="-457200" algn="l">
              <a:buAutoNum type="arabicPeriod"/>
            </a:pPr>
            <a:r>
              <a:rPr lang="en-US" sz="2100" dirty="0">
                <a:solidFill>
                  <a:schemeClr val="bg1"/>
                </a:solidFill>
                <a:latin typeface="Goudy Old Style" panose="02020502050305020303" pitchFamily="18" charset="77"/>
              </a:rPr>
              <a:t>With whom am I surrounding myself both in person and virtually?</a:t>
            </a:r>
          </a:p>
          <a:p>
            <a:pPr marL="457200" indent="-457200" algn="l">
              <a:buAutoNum type="arabicPeriod"/>
            </a:pPr>
            <a:r>
              <a:rPr lang="en-US" sz="2100" dirty="0">
                <a:solidFill>
                  <a:schemeClr val="bg1"/>
                </a:solidFill>
                <a:latin typeface="Goudy Old Style" panose="02020502050305020303" pitchFamily="18" charset="77"/>
              </a:rPr>
              <a:t>Are those people moving me more towards a place of following Jesus, or drawing me away from following Him, or allowing me to stay neutral? Which direction does influence run?</a:t>
            </a:r>
          </a:p>
          <a:p>
            <a:pPr marL="457200" indent="-457200" algn="l">
              <a:buAutoNum type="arabicPeriod"/>
            </a:pPr>
            <a:r>
              <a:rPr lang="en-US" sz="2100" dirty="0">
                <a:solidFill>
                  <a:schemeClr val="bg1"/>
                </a:solidFill>
                <a:latin typeface="Goudy Old Style" panose="02020502050305020303" pitchFamily="18" charset="77"/>
              </a:rPr>
              <a:t>Do I have the fortitude/courage to follow Lucy’s example of following Jesus even in the face of opposition from others (“though none go with me”)?</a:t>
            </a:r>
          </a:p>
          <a:p>
            <a:pPr algn="l"/>
            <a:r>
              <a:rPr lang="en-US" sz="2100" b="1" dirty="0">
                <a:solidFill>
                  <a:schemeClr val="bg1"/>
                </a:solidFill>
                <a:latin typeface="Goudy Old Style" panose="02020502050305020303" pitchFamily="18" charset="77"/>
              </a:rPr>
              <a:t>Do not be deceived: ‘Bad company ruins good morals.’ –I Cor. 15:33</a:t>
            </a:r>
            <a:br>
              <a:rPr lang="en-US" sz="2100" dirty="0">
                <a:solidFill>
                  <a:schemeClr val="bg1"/>
                </a:solidFill>
                <a:latin typeface="Goudy Old Style" panose="02020502050305020303" pitchFamily="18" charset="77"/>
              </a:rPr>
            </a:br>
            <a:endParaRPr lang="en-US" sz="2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83652164-D205-42D1-EC06-00AB666209A4}"/>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FC5B033-3F34-CE69-7DD9-B63182D3E0C5}"/>
              </a:ext>
            </a:extLst>
          </p:cNvPr>
          <p:cNvPicPr>
            <a:picLocks noChangeAspect="1"/>
          </p:cNvPicPr>
          <p:nvPr/>
        </p:nvPicPr>
        <p:blipFill>
          <a:blip r:embed="rId3"/>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404767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1AD2D13-CEDE-770B-131E-980FEB501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3D0A5-2065-4B64-39DC-3C1708C6AE4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E4B16E1-2505-DDB1-2AEC-1FBBC9785DB0}"/>
              </a:ext>
            </a:extLst>
          </p:cNvPr>
          <p:cNvSpPr>
            <a:spLocks noGrp="1"/>
          </p:cNvSpPr>
          <p:nvPr>
            <p:ph type="subTitle" idx="1"/>
          </p:nvPr>
        </p:nvSpPr>
        <p:spPr>
          <a:xfrm>
            <a:off x="-2" y="-1"/>
            <a:ext cx="12192001" cy="6835139"/>
          </a:xfrm>
        </p:spPr>
        <p:txBody>
          <a:bodyPr>
            <a:noAutofit/>
          </a:bodyPr>
          <a:lstStyle/>
          <a:p>
            <a:pPr fontAlgn="base"/>
            <a:endParaRPr lang="en-US" sz="800" b="1" dirty="0">
              <a:solidFill>
                <a:schemeClr val="bg1"/>
              </a:solidFill>
              <a:latin typeface="Goudy Old Style" panose="02020502050305020303" pitchFamily="18" charset="77"/>
            </a:endParaRPr>
          </a:p>
          <a:p>
            <a:pPr fontAlgn="base"/>
            <a:r>
              <a:rPr lang="en-US" sz="2000" b="1" dirty="0">
                <a:solidFill>
                  <a:schemeClr val="bg1"/>
                </a:solidFill>
                <a:latin typeface="Goudy Old Style" panose="02020502050305020303" pitchFamily="18" charset="77"/>
              </a:rPr>
              <a:t>Only One Life--C.T. Studd </a:t>
            </a:r>
            <a:r>
              <a:rPr lang="en-US" sz="1100" b="1" i="1" dirty="0">
                <a:solidFill>
                  <a:schemeClr val="bg1"/>
                </a:solidFill>
                <a:latin typeface="Goudy Old Style" panose="02020502050305020303" pitchFamily="18" charset="77"/>
              </a:rPr>
              <a:t>(circa 1885)</a:t>
            </a:r>
          </a:p>
          <a:p>
            <a:pPr fontAlgn="base"/>
            <a:endParaRPr lang="en-US" sz="800" b="1" dirty="0">
              <a:solidFill>
                <a:schemeClr val="bg1"/>
              </a:solidFill>
              <a:latin typeface="Goudy Old Style" panose="02020502050305020303" pitchFamily="18" charset="77"/>
            </a:endParaRPr>
          </a:p>
          <a:p>
            <a:pPr fontAlgn="base">
              <a:spcBef>
                <a:spcPts val="0"/>
              </a:spcBef>
            </a:pPr>
            <a:r>
              <a:rPr lang="en-US" sz="1800" dirty="0">
                <a:solidFill>
                  <a:schemeClr val="bg1"/>
                </a:solidFill>
                <a:latin typeface="Goudy Old Style" panose="02020502050305020303" pitchFamily="18" charset="77"/>
              </a:rPr>
              <a:t>Two little lines I heard one day, Traveling along life’s busy way;</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Bringing conviction to my heart, And from my mind would not depart;</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Only one life, ’twill soon be past, Only what’s done for Christ will last.</a:t>
            </a:r>
          </a:p>
          <a:p>
            <a:pPr fontAlgn="base">
              <a:spcBef>
                <a:spcPts val="0"/>
              </a:spcBef>
            </a:pPr>
            <a:r>
              <a:rPr lang="en-US" sz="1800" dirty="0">
                <a:solidFill>
                  <a:schemeClr val="bg1"/>
                </a:solidFill>
                <a:latin typeface="Goudy Old Style" panose="02020502050305020303" pitchFamily="18" charset="77"/>
              </a:rPr>
              <a:t>Only one life, yes only one, Soon will its fleeting hours be done;</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Then, in ‘that day’ my Lord to meet, And stand before His Judgment seat;</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Only one life,’ twill soon be past, Only what’s done for Christ will last.</a:t>
            </a:r>
          </a:p>
          <a:p>
            <a:pPr fontAlgn="base">
              <a:spcBef>
                <a:spcPts val="0"/>
              </a:spcBef>
            </a:pPr>
            <a:r>
              <a:rPr lang="en-US" sz="1800" dirty="0">
                <a:solidFill>
                  <a:schemeClr val="bg1"/>
                </a:solidFill>
                <a:latin typeface="Goudy Old Style" panose="02020502050305020303" pitchFamily="18" charset="77"/>
              </a:rPr>
              <a:t>Only one life, the still small voice, Gently pleads for a better choice</a:t>
            </a:r>
          </a:p>
          <a:p>
            <a:pPr fontAlgn="base">
              <a:spcBef>
                <a:spcPts val="0"/>
              </a:spcBef>
            </a:pPr>
            <a:r>
              <a:rPr lang="en-US" sz="1800" dirty="0">
                <a:solidFill>
                  <a:schemeClr val="bg1"/>
                </a:solidFill>
                <a:latin typeface="Goudy Old Style" panose="02020502050305020303" pitchFamily="18" charset="77"/>
              </a:rPr>
              <a:t>Bidding me selfish aims to leave, And to God’s holy will to cleave;</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Only one life, ’twill soon be past, Only what’s done for Christ will last.</a:t>
            </a:r>
          </a:p>
          <a:p>
            <a:pPr fontAlgn="base">
              <a:spcBef>
                <a:spcPts val="0"/>
              </a:spcBef>
            </a:pPr>
            <a:r>
              <a:rPr lang="en-US" sz="1800" dirty="0">
                <a:solidFill>
                  <a:schemeClr val="bg1"/>
                </a:solidFill>
                <a:latin typeface="Goudy Old Style" panose="02020502050305020303" pitchFamily="18" charset="77"/>
              </a:rPr>
              <a:t>Only one life, a few brief years, Each with its burdens, hopes, and fears;</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Each with its days I must fulfill, living for self or in His will;</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Only one life, ’twill soon be past, Only what’s done for Christ will last.</a:t>
            </a:r>
          </a:p>
          <a:p>
            <a:pPr fontAlgn="base">
              <a:spcBef>
                <a:spcPts val="0"/>
              </a:spcBef>
            </a:pPr>
            <a:r>
              <a:rPr lang="en-US" sz="1800" dirty="0">
                <a:solidFill>
                  <a:schemeClr val="bg1"/>
                </a:solidFill>
                <a:latin typeface="Goudy Old Style" panose="02020502050305020303" pitchFamily="18" charset="77"/>
              </a:rPr>
              <a:t>When this bright world would tempt me sore, When Satan would a victory score;</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When self would seek to have its way, Then help me Lord with joy to say;</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Only one life, ’twill soon be past, Only what’s done for Christ will last.</a:t>
            </a:r>
          </a:p>
          <a:p>
            <a:pPr fontAlgn="base">
              <a:spcBef>
                <a:spcPts val="0"/>
              </a:spcBef>
            </a:pPr>
            <a:r>
              <a:rPr lang="en-US" sz="1800" dirty="0">
                <a:solidFill>
                  <a:schemeClr val="bg1"/>
                </a:solidFill>
                <a:latin typeface="Goudy Old Style" panose="02020502050305020303" pitchFamily="18" charset="77"/>
              </a:rPr>
              <a:t>Give me Father, a purpose deep, In joy or sorrow Thy word to keep;</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Faithful and true what e’er the strife, Pleasing Thee in my daily life;</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Only one life, ’twill soon be past, Only what’s done for Christ will last.</a:t>
            </a:r>
          </a:p>
          <a:p>
            <a:pPr fontAlgn="base">
              <a:spcBef>
                <a:spcPts val="0"/>
              </a:spcBef>
            </a:pPr>
            <a:r>
              <a:rPr lang="en-US" sz="1800" dirty="0">
                <a:solidFill>
                  <a:schemeClr val="bg1"/>
                </a:solidFill>
                <a:latin typeface="Goudy Old Style" panose="02020502050305020303" pitchFamily="18" charset="77"/>
              </a:rPr>
              <a:t>Oh let my love with fervor burn, And from the world now let me turn;</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Living for Thee, and Thee alone, Bringing Thee pleasure on Thy throne;</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Only one life, “twill soon be past, Only what’s done for Christ will last.</a:t>
            </a:r>
          </a:p>
          <a:p>
            <a:pPr fontAlgn="base">
              <a:spcBef>
                <a:spcPts val="0"/>
              </a:spcBef>
            </a:pPr>
            <a:r>
              <a:rPr lang="en-US" sz="1800" dirty="0">
                <a:solidFill>
                  <a:schemeClr val="bg1"/>
                </a:solidFill>
                <a:latin typeface="Goudy Old Style" panose="02020502050305020303" pitchFamily="18" charset="77"/>
              </a:rPr>
              <a:t>Only one life, yes only one, Now let me say, “Thy will be done”;</a:t>
            </a:r>
            <a:br>
              <a:rPr lang="en-US" sz="18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And when at last I’ll hear the call, I know I’ll say ’twas worth it all”;</a:t>
            </a:r>
            <a:br>
              <a:rPr lang="en-US" sz="2000" dirty="0">
                <a:solidFill>
                  <a:schemeClr val="bg1"/>
                </a:solidFill>
                <a:latin typeface="Goudy Old Style" panose="02020502050305020303" pitchFamily="18" charset="77"/>
              </a:rPr>
            </a:br>
            <a:r>
              <a:rPr lang="en-US" sz="1800" dirty="0">
                <a:solidFill>
                  <a:schemeClr val="bg1"/>
                </a:solidFill>
                <a:latin typeface="Goudy Old Style" panose="02020502050305020303" pitchFamily="18" charset="77"/>
              </a:rPr>
              <a:t>Only one life,’ twill soon be past, Only what’s done for Christ will last.</a:t>
            </a:r>
            <a:endParaRPr lang="en-US" sz="18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54557C7D-418D-AA16-8F51-F5C18E7333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erson in a bow tie&#10;&#10;AI-generated content may be incorrect.">
            <a:extLst>
              <a:ext uri="{FF2B5EF4-FFF2-40B4-BE49-F238E27FC236}">
                <a16:creationId xmlns:a16="http://schemas.microsoft.com/office/drawing/2014/main" id="{87C193DE-8573-64A6-2B08-B6BE7C6644D8}"/>
              </a:ext>
            </a:extLst>
          </p:cNvPr>
          <p:cNvPicPr>
            <a:picLocks noChangeAspect="1"/>
          </p:cNvPicPr>
          <p:nvPr/>
        </p:nvPicPr>
        <p:blipFill>
          <a:blip r:embed="rId3"/>
          <a:stretch>
            <a:fillRect/>
          </a:stretch>
        </p:blipFill>
        <p:spPr>
          <a:xfrm>
            <a:off x="10010274" y="2021305"/>
            <a:ext cx="1804736" cy="2526632"/>
          </a:xfrm>
          <a:prstGeom prst="rect">
            <a:avLst/>
          </a:prstGeom>
        </p:spPr>
      </p:pic>
    </p:spTree>
    <p:extLst>
      <p:ext uri="{BB962C8B-B14F-4D97-AF65-F5344CB8AC3E}">
        <p14:creationId xmlns:p14="http://schemas.microsoft.com/office/powerpoint/2010/main" val="287957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a:bodyPr>
          <a:lstStyle/>
          <a:p>
            <a:pPr algn="l"/>
            <a:r>
              <a:rPr lang="en-US" sz="3600" b="1" dirty="0">
                <a:latin typeface="Goudy Old Style" panose="02020502050305020303" pitchFamily="18" charset="77"/>
              </a:rPr>
              <a:t>“The shaping of our loves, desires, and imagination thus happens primarily </a:t>
            </a: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r>
              <a:rPr lang="en-US" sz="2800" b="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p>
          <a:p>
            <a:pPr>
              <a:lnSpc>
                <a:spcPct val="100000"/>
              </a:lnSpc>
              <a:spcBef>
                <a:spcPts val="0"/>
              </a:spcBef>
            </a:pPr>
            <a:r>
              <a:rPr lang="en-US" sz="2800" b="1" u="sng" dirty="0">
                <a:solidFill>
                  <a:schemeClr val="bg1"/>
                </a:solidFill>
                <a:latin typeface="Goudy Old Style" panose="02020502050305020303" pitchFamily="18" charset="77"/>
              </a:rPr>
              <a:t>Disciplined Forgetting </a:t>
            </a:r>
            <a:r>
              <a:rPr lang="en-US" sz="2800" b="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E691AD-9242-E2CB-B796-75F74D42F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730B-1359-2561-FDAD-93A31C191E2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EC9F28-F5DA-C1EC-B85F-AEB9044B9F91}"/>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03BF0CD5-E8B5-F968-C831-062D9A2C46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22BF40-F05E-8928-87C7-796FF3A4B1FF}"/>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1387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8BD6BB-9B1A-AA99-303E-C23B3DA0C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FAB5D-C58E-6985-6D5E-F3EB428B79C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E761F36-EC90-DC0F-81C1-56A79CCFD4D3}"/>
              </a:ext>
            </a:extLst>
          </p:cNvPr>
          <p:cNvSpPr>
            <a:spLocks noGrp="1"/>
          </p:cNvSpPr>
          <p:nvPr>
            <p:ph type="subTitle" idx="1"/>
          </p:nvPr>
        </p:nvSpPr>
        <p:spPr>
          <a:xfrm>
            <a:off x="-1" y="-1"/>
            <a:ext cx="11185452" cy="6835139"/>
          </a:xfrm>
        </p:spPr>
        <p:txBody>
          <a:bodyPr>
            <a:normAutofit/>
          </a:bodyPr>
          <a:lstStyle/>
          <a:p>
            <a:pPr algn="l"/>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Chapter 9: “What Lucy Saw”                                                                                                     </a:t>
            </a:r>
            <a:endParaRPr lang="en-US" sz="2200" i="1" dirty="0">
              <a:solidFill>
                <a:schemeClr val="bg1"/>
              </a:solidFill>
              <a:latin typeface="Goudy Old Style" panose="02020502050305020303" pitchFamily="18" charset="77"/>
            </a:endParaRPr>
          </a:p>
          <a:p>
            <a:pPr algn="l"/>
            <a:r>
              <a:rPr lang="en-US" sz="2200" dirty="0">
                <a:solidFill>
                  <a:schemeClr val="bg1"/>
                </a:solidFill>
                <a:latin typeface="Goudy Old Style" panose="02020502050305020303" pitchFamily="18" charset="77"/>
              </a:rPr>
              <a:t>After a long day of rowing, the children and Trumpkin go ashore to begin their trek to Aslan’s How.</a:t>
            </a:r>
          </a:p>
          <a:p>
            <a:pPr algn="l"/>
            <a:r>
              <a:rPr lang="en-US" sz="2200" dirty="0">
                <a:solidFill>
                  <a:schemeClr val="bg1"/>
                </a:solidFill>
                <a:latin typeface="Goudy Old Style" panose="02020502050305020303" pitchFamily="18" charset="77"/>
              </a:rPr>
              <a:t>Unable to sleep, Lucy  sees familiar stars, walks in the moonlight, and in a magical experience seeks to wake the trees, but is unsuccessful as the magic fades.</a:t>
            </a:r>
          </a:p>
          <a:p>
            <a:pPr algn="l"/>
            <a:r>
              <a:rPr lang="en-US" sz="2200" dirty="0">
                <a:solidFill>
                  <a:schemeClr val="bg1"/>
                </a:solidFill>
                <a:latin typeface="Goudy Old Style" panose="02020502050305020303" pitchFamily="18" charset="77"/>
              </a:rPr>
              <a:t>They trek on and on, seeking to find the Rush river, but ultimately find themselves on a precipice; by a gorge with water far below; Trumpkin believes it may be the Rush, changed by time. </a:t>
            </a:r>
          </a:p>
          <a:p>
            <a:pPr algn="l"/>
            <a:r>
              <a:rPr lang="en-US" sz="2200" dirty="0">
                <a:solidFill>
                  <a:schemeClr val="bg1"/>
                </a:solidFill>
                <a:latin typeface="Goudy Old Style" panose="02020502050305020303" pitchFamily="18" charset="77"/>
              </a:rPr>
              <a:t>The party decides to climb down the precipice to reach the water, but at that moment Lucy sees Aslan and says he wants them to go up, not down. No one else sees him; most doubt her and they vote to go down as planned, as Lucy weeps.</a:t>
            </a:r>
          </a:p>
          <a:p>
            <a:pPr algn="l"/>
            <a:r>
              <a:rPr lang="en-US" sz="2200"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 beauty and familiarity of the stars in Creation can be a comfort in times of difficulty.</a:t>
            </a:r>
          </a:p>
          <a:p>
            <a:pPr algn="l"/>
            <a:r>
              <a:rPr lang="en-US" sz="2200" dirty="0">
                <a:solidFill>
                  <a:schemeClr val="bg1"/>
                </a:solidFill>
                <a:latin typeface="Goudy Old Style" panose="02020502050305020303" pitchFamily="18" charset="77"/>
              </a:rPr>
              <a:t>Leaning into moments of wonder can lead to both joy and longing.</a:t>
            </a:r>
          </a:p>
          <a:p>
            <a:pPr algn="l"/>
            <a:r>
              <a:rPr lang="en-US" sz="2200" dirty="0">
                <a:solidFill>
                  <a:schemeClr val="bg1"/>
                </a:solidFill>
                <a:latin typeface="Goudy Old Style" panose="02020502050305020303" pitchFamily="18" charset="77"/>
              </a:rPr>
              <a:t>Going over to the Enemy renders beasts Evil and dumb when they lose the image of their Maker.</a:t>
            </a:r>
          </a:p>
          <a:p>
            <a:pPr algn="l"/>
            <a:r>
              <a:rPr lang="en-US" sz="2200" dirty="0">
                <a:solidFill>
                  <a:schemeClr val="bg1"/>
                </a:solidFill>
                <a:latin typeface="Goudy Old Style" panose="02020502050305020303" pitchFamily="18" charset="77"/>
              </a:rPr>
              <a:t>Encounters with Aslan/God may come to only one individual and yet be real and true.</a:t>
            </a:r>
          </a:p>
          <a:p>
            <a:pPr algn="l"/>
            <a:r>
              <a:rPr lang="en-US" sz="2200" dirty="0">
                <a:solidFill>
                  <a:schemeClr val="bg1"/>
                </a:solidFill>
                <a:latin typeface="Goudy Old Style" panose="02020502050305020303" pitchFamily="18" charset="77"/>
              </a:rPr>
              <a:t>The call of Aslan/God may be counter-intuitive and may not seem pragmatic.</a:t>
            </a:r>
          </a:p>
        </p:txBody>
      </p:sp>
      <p:sp>
        <p:nvSpPr>
          <p:cNvPr id="6" name="Rectangle 2">
            <a:extLst>
              <a:ext uri="{FF2B5EF4-FFF2-40B4-BE49-F238E27FC236}">
                <a16:creationId xmlns:a16="http://schemas.microsoft.com/office/drawing/2014/main" id="{FAC816FA-D961-E484-D2EA-8BE20BAAB7C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0A4CCA4-8B01-5157-55A7-F87166BB366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62400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1B7D96-8A72-F71F-98BB-E203BA246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E0307-8217-B3CC-F9FB-B21A1D5C7D6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B3D439A-8E40-3B5F-936D-1DCE48226371}"/>
              </a:ext>
            </a:extLst>
          </p:cNvPr>
          <p:cNvSpPr>
            <a:spLocks noGrp="1"/>
          </p:cNvSpPr>
          <p:nvPr>
            <p:ph type="subTitle" idx="1"/>
          </p:nvPr>
        </p:nvSpPr>
        <p:spPr>
          <a:xfrm>
            <a:off x="-1" y="-1"/>
            <a:ext cx="11185452" cy="6835139"/>
          </a:xfrm>
        </p:spPr>
        <p:txBody>
          <a:bodyPr>
            <a:normAutofit/>
          </a:bodyPr>
          <a:lstStyle/>
          <a:p>
            <a:pPr algn="l"/>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Chapter 10: “The Return of the Lion”                                                                                                     </a:t>
            </a:r>
            <a:endParaRPr lang="en-US" sz="2200" i="1" dirty="0">
              <a:solidFill>
                <a:schemeClr val="bg1"/>
              </a:solidFill>
              <a:latin typeface="Goudy Old Style" panose="02020502050305020303" pitchFamily="18" charset="77"/>
            </a:endParaRPr>
          </a:p>
          <a:p>
            <a:pPr algn="l"/>
            <a:r>
              <a:rPr lang="en-US" sz="2200" dirty="0">
                <a:solidFill>
                  <a:schemeClr val="bg1"/>
                </a:solidFill>
                <a:latin typeface="Goudy Old Style" panose="02020502050305020303" pitchFamily="18" charset="77"/>
              </a:rPr>
              <a:t>After a long day of hiking in the gorge, the children and Trumpkin approach the Fords of </a:t>
            </a:r>
            <a:r>
              <a:rPr lang="en-US" sz="2200" dirty="0" err="1">
                <a:solidFill>
                  <a:schemeClr val="bg1"/>
                </a:solidFill>
                <a:latin typeface="Goudy Old Style" panose="02020502050305020303" pitchFamily="18" charset="77"/>
              </a:rPr>
              <a:t>Beruna</a:t>
            </a:r>
            <a:r>
              <a:rPr lang="en-US" sz="2200" dirty="0">
                <a:solidFill>
                  <a:schemeClr val="bg1"/>
                </a:solidFill>
                <a:latin typeface="Goudy Old Style" panose="02020502050305020303" pitchFamily="18" charset="77"/>
              </a:rPr>
              <a:t> and recall their great victory there, but soon find themselves under attack.</a:t>
            </a:r>
          </a:p>
          <a:p>
            <a:pPr algn="l"/>
            <a:r>
              <a:rPr lang="en-US" sz="2200" dirty="0">
                <a:solidFill>
                  <a:schemeClr val="bg1"/>
                </a:solidFill>
                <a:latin typeface="Goudy Old Style" panose="02020502050305020303" pitchFamily="18" charset="77"/>
              </a:rPr>
              <a:t>They are forced to painfully retrace their steps through the gorge but are heartened by a good meal.</a:t>
            </a:r>
          </a:p>
          <a:p>
            <a:pPr algn="l"/>
            <a:r>
              <a:rPr lang="en-US" sz="2200" dirty="0">
                <a:solidFill>
                  <a:schemeClr val="bg1"/>
                </a:solidFill>
                <a:latin typeface="Goudy Old Style" panose="02020502050305020303" pitchFamily="18" charset="77"/>
              </a:rPr>
              <a:t>Lucy  wakes in the night, hears a familiar voice calling, and walks in the moonlight, and in a magical experience sees the trees dancing and then beholds Aslan. </a:t>
            </a:r>
          </a:p>
          <a:p>
            <a:pPr algn="l"/>
            <a:r>
              <a:rPr lang="en-US" sz="2200" dirty="0">
                <a:solidFill>
                  <a:schemeClr val="bg1"/>
                </a:solidFill>
                <a:latin typeface="Goudy Old Style" panose="02020502050305020303" pitchFamily="18" charset="77"/>
              </a:rPr>
              <a:t>After a joyous reunion, Aslan teaches Lucy some truths about following Him and tells her the outcome might have been different had she had more courage.</a:t>
            </a:r>
          </a:p>
          <a:p>
            <a:pPr algn="l"/>
            <a:r>
              <a:rPr lang="en-US" sz="2200" dirty="0">
                <a:solidFill>
                  <a:schemeClr val="bg1"/>
                </a:solidFill>
                <a:latin typeface="Goudy Old Style" panose="02020502050305020303" pitchFamily="18" charset="77"/>
              </a:rPr>
              <a:t>Aslan sends Lucy back to wake the others and tell them to come and follow, even though they may. not be able to see Him, and having grown in courage, she obeys. </a:t>
            </a:r>
          </a:p>
          <a:p>
            <a:pPr algn="l"/>
            <a:r>
              <a:rPr lang="en-US" sz="2200" b="1"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Places of past victory can be perilous to encounter if one is unprepared.</a:t>
            </a:r>
          </a:p>
          <a:p>
            <a:pPr algn="l"/>
            <a:r>
              <a:rPr lang="en-US" sz="2200" dirty="0">
                <a:solidFill>
                  <a:schemeClr val="bg1"/>
                </a:solidFill>
                <a:latin typeface="Goudy Old Style" panose="02020502050305020303" pitchFamily="18" charset="77"/>
              </a:rPr>
              <a:t>Leaning on your own understanding rather than faith can have devastating consequences. </a:t>
            </a:r>
          </a:p>
          <a:p>
            <a:pPr algn="l"/>
            <a:r>
              <a:rPr lang="en-US" sz="2200" dirty="0">
                <a:solidFill>
                  <a:schemeClr val="bg1"/>
                </a:solidFill>
                <a:latin typeface="Goudy Old Style" panose="02020502050305020303" pitchFamily="18" charset="77"/>
              </a:rPr>
              <a:t>Feasts and fellowship can gladden the heart and refresh the spirit.</a:t>
            </a:r>
          </a:p>
          <a:p>
            <a:pPr algn="l"/>
            <a:r>
              <a:rPr lang="en-US" sz="2200" dirty="0">
                <a:solidFill>
                  <a:schemeClr val="bg1"/>
                </a:solidFill>
                <a:latin typeface="Goudy Old Style" panose="02020502050305020303" pitchFamily="18" charset="77"/>
              </a:rPr>
              <a:t>There is great joy in the presence of Aslan/God.</a:t>
            </a:r>
          </a:p>
          <a:p>
            <a:pPr algn="l"/>
            <a:r>
              <a:rPr lang="en-US" sz="2200" dirty="0">
                <a:solidFill>
                  <a:schemeClr val="bg1"/>
                </a:solidFill>
                <a:latin typeface="Goudy Old Style" panose="02020502050305020303" pitchFamily="18" charset="77"/>
              </a:rPr>
              <a:t>Following in faith is sometimes a lonely journey but a necessary one. </a:t>
            </a:r>
          </a:p>
        </p:txBody>
      </p:sp>
      <p:sp>
        <p:nvSpPr>
          <p:cNvPr id="6" name="Rectangle 2">
            <a:extLst>
              <a:ext uri="{FF2B5EF4-FFF2-40B4-BE49-F238E27FC236}">
                <a16:creationId xmlns:a16="http://schemas.microsoft.com/office/drawing/2014/main" id="{07189D14-8B9D-227E-A432-0157DFB5A324}"/>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DDA69B-1C8D-300E-611A-4672EB7C644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51251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6CCB13-B876-D141-6BC8-05811F614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DAAB2-11D2-3988-31FF-4E84D8CDE8E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2000391-D0B2-AD19-8F58-910ACD00324B}"/>
              </a:ext>
            </a:extLst>
          </p:cNvPr>
          <p:cNvSpPr>
            <a:spLocks noGrp="1"/>
          </p:cNvSpPr>
          <p:nvPr>
            <p:ph type="subTitle" idx="1"/>
          </p:nvPr>
        </p:nvSpPr>
        <p:spPr>
          <a:xfrm>
            <a:off x="-1" y="-1"/>
            <a:ext cx="11185452" cy="6835139"/>
          </a:xfrm>
        </p:spPr>
        <p:txBody>
          <a:bodyPr>
            <a:noAutofit/>
          </a:bodyPr>
          <a:lstStyle/>
          <a:p>
            <a:pPr algn="l">
              <a:spcBef>
                <a:spcPts val="0"/>
              </a:spcBef>
            </a:pPr>
            <a:r>
              <a:rPr lang="en-US" sz="2200" b="1" dirty="0">
                <a:solidFill>
                  <a:schemeClr val="bg1"/>
                </a:solidFill>
                <a:latin typeface="Goudy Old Style" panose="02020502050305020303" pitchFamily="18" charset="77"/>
              </a:rPr>
              <a:t>DEEPER DIVE: Courage as a Virtue</a:t>
            </a:r>
          </a:p>
          <a:p>
            <a:pPr algn="l">
              <a:spcBef>
                <a:spcPts val="0"/>
              </a:spcBef>
            </a:pPr>
            <a:r>
              <a:rPr lang="en-US" sz="2200" dirty="0">
                <a:solidFill>
                  <a:schemeClr val="bg1"/>
                </a:solidFill>
                <a:latin typeface="Goudy Old Style" panose="02020502050305020303" pitchFamily="18" charset="77"/>
              </a:rPr>
              <a:t>“Courage is not simply one of the virtues, but the form of every virtue at the testing point, which means, at the point of highest reality. A chastity or honesty or mercy which yields to danger will be chaste or honest or merciful only on conditions. Pilate was merciful till it became risky.</a:t>
            </a:r>
            <a:r>
              <a:rPr lang="en-US" sz="2200" i="1" dirty="0">
                <a:solidFill>
                  <a:schemeClr val="bg1"/>
                </a:solidFill>
                <a:latin typeface="Goudy Old Style" panose="02020502050305020303" pitchFamily="18" charset="77"/>
              </a:rPr>
              <a:t>”—Screwtape Letters</a:t>
            </a:r>
          </a:p>
          <a:p>
            <a:pPr algn="l">
              <a:spcBef>
                <a:spcPts val="0"/>
              </a:spcBef>
            </a:pPr>
            <a:endParaRPr lang="en-US" sz="2200" i="1" dirty="0">
              <a:solidFill>
                <a:schemeClr val="bg1"/>
              </a:solidFill>
              <a:latin typeface="Goudy Old Style" panose="02020502050305020303" pitchFamily="18" charset="77"/>
            </a:endParaRPr>
          </a:p>
          <a:p>
            <a:pPr algn="l">
              <a:spcBef>
                <a:spcPts val="0"/>
              </a:spcBef>
            </a:pPr>
            <a:r>
              <a:rPr lang="en-US" sz="2200" dirty="0">
                <a:solidFill>
                  <a:schemeClr val="bg1"/>
                </a:solidFill>
                <a:latin typeface="Goudy Old Style" panose="02020502050305020303" pitchFamily="18" charset="77"/>
              </a:rPr>
              <a:t>“Fortitude includes both kinds of courage — the kind that faces danger as well as the kind that "sticks it" under pain. "Guts" is perhaps the nearest modern English. You will notice, of course, that you cannot </a:t>
            </a:r>
            <a:r>
              <a:rPr lang="en-US" sz="2200" dirty="0" err="1">
                <a:solidFill>
                  <a:schemeClr val="bg1"/>
                </a:solidFill>
                <a:latin typeface="Goudy Old Style" panose="02020502050305020303" pitchFamily="18" charset="77"/>
              </a:rPr>
              <a:t>practise</a:t>
            </a:r>
            <a:r>
              <a:rPr lang="en-US" sz="2200" dirty="0">
                <a:solidFill>
                  <a:schemeClr val="bg1"/>
                </a:solidFill>
                <a:latin typeface="Goudy Old Style" panose="02020502050305020303" pitchFamily="18" charset="77"/>
              </a:rPr>
              <a:t> any of the other virtues very long without bringing this one into play.”—</a:t>
            </a:r>
            <a:r>
              <a:rPr lang="en-US" sz="2200" i="1" dirty="0">
                <a:solidFill>
                  <a:schemeClr val="bg1"/>
                </a:solidFill>
                <a:latin typeface="Goudy Old Style" panose="02020502050305020303" pitchFamily="18" charset="77"/>
              </a:rPr>
              <a:t>Mere</a:t>
            </a:r>
          </a:p>
          <a:p>
            <a:pPr algn="l">
              <a:spcBef>
                <a:spcPts val="0"/>
              </a:spcBef>
            </a:pPr>
            <a:r>
              <a:rPr lang="en-US" sz="2200" i="1" dirty="0">
                <a:solidFill>
                  <a:schemeClr val="bg1"/>
                </a:solidFill>
                <a:latin typeface="Goudy Old Style" panose="02020502050305020303" pitchFamily="18" charset="77"/>
              </a:rPr>
              <a:t>Christianity</a:t>
            </a:r>
          </a:p>
          <a:p>
            <a:pPr algn="l">
              <a:spcBef>
                <a:spcPts val="0"/>
              </a:spcBef>
            </a:pPr>
            <a:endParaRPr lang="en-US" sz="2200" i="1" dirty="0">
              <a:solidFill>
                <a:schemeClr val="bg1"/>
              </a:solidFill>
              <a:latin typeface="Goudy Old Style" panose="02020502050305020303" pitchFamily="18" charset="77"/>
            </a:endParaRPr>
          </a:p>
          <a:p>
            <a:pPr algn="l">
              <a:spcBef>
                <a:spcPts val="0"/>
              </a:spcBef>
            </a:pPr>
            <a:endParaRPr lang="en-US" sz="2200" dirty="0">
              <a:solidFill>
                <a:schemeClr val="bg1"/>
              </a:solidFill>
              <a:latin typeface="Goudy Old Style" panose="02020502050305020303" pitchFamily="18" charset="77"/>
            </a:endParaRPr>
          </a:p>
          <a:p>
            <a:pPr algn="l">
              <a:spcBef>
                <a:spcPts val="0"/>
              </a:spcBef>
            </a:pPr>
            <a:br>
              <a:rPr lang="en-US" sz="2200" dirty="0">
                <a:solidFill>
                  <a:schemeClr val="bg1"/>
                </a:solidFill>
                <a:latin typeface="Goudy Old Style" panose="02020502050305020303" pitchFamily="18" charset="77"/>
              </a:rPr>
            </a:b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D198A8D0-294F-C358-215E-0B57B9908991}"/>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E51E5E2-F0C6-818F-F775-30CB6B1EB307}"/>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481544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45374</TotalTime>
  <Words>7329</Words>
  <Application>Microsoft Macintosh PowerPoint</Application>
  <PresentationFormat>Widescreen</PresentationFormat>
  <Paragraphs>246</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Goudy Old Style</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465</cp:revision>
  <cp:lastPrinted>2019-02-13T16:31:27Z</cp:lastPrinted>
  <dcterms:created xsi:type="dcterms:W3CDTF">2018-09-19T14:45:23Z</dcterms:created>
  <dcterms:modified xsi:type="dcterms:W3CDTF">2026-01-28T18:12:25Z</dcterms:modified>
</cp:coreProperties>
</file>